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(€)</c:v>
                </c:pt>
              </c:strCache>
            </c:strRef>
          </c:tx>
          <c:spPr>
            <a:solidFill>
              <a:srgbClr val="6D2E46"/>
            </a:solidFill>
            <a:effectLst/>
          </c:spPr>
          <c:invertIfNegative val="0"/>
          <c:dLbls>
            <c:numFmt formatCode="€#,##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B2118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April</c:v>
                  </c:pt>
                  <c:pt idx="1">
                    <c:v>May</c:v>
                  </c:pt>
                  <c:pt idx="2">
                    <c:v>June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1538.6</c:v>
                </c:pt>
                <c:pt idx="1">
                  <c:v>847.4</c:v>
                </c:pt>
                <c:pt idx="2">
                  <c:v>1009.5</c:v>
                </c:pt>
              </c:numCache>
            </c:numRef>
          </c:val>
        </c:ser>
        <c:dLbls>
          <c:numFmt formatCode="€#,##0.00" sourceLinked="0"/>
          <c:txPr>
            <a:bodyPr/>
            <a:lstStyle/>
            <a:p>
              <a:pPr>
                <a:defRPr b="0" i="0" strike="noStrike" sz="1200" u="none">
                  <a:solidFill>
                    <a:srgbClr val="2B2118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9CFC6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B211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DE4DC"/>
              </a:solidFill>
              <a:prstDash val="solid"/>
              <a:round/>
            </a:ln>
          </c:spPr>
        </c:majorGridlines>
        <c:numFmt formatCode="€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07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(€)</c:v>
                </c:pt>
              </c:strCache>
            </c:strRef>
          </c:tx>
          <c:spPr>
            <a:solidFill>
              <a:srgbClr val="C98A3B"/>
            </a:solidFill>
            <a:effectLst/>
          </c:spPr>
          <c:invertIfNegative val="0"/>
          <c:dLbls>
            <c:numFmt formatCode="€#,##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B2118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Home</c:v>
                  </c:pt>
                  <c:pt idx="1">
                    <c:v>Pantry</c:v>
                  </c:pt>
                  <c:pt idx="2">
                    <c:v>Drinks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1399</c:v>
                </c:pt>
                <c:pt idx="1">
                  <c:v>1109.7</c:v>
                </c:pt>
                <c:pt idx="2">
                  <c:v>886.8</c:v>
                </c:pt>
              </c:numCache>
            </c:numRef>
          </c:val>
        </c:ser>
        <c:dLbls>
          <c:numFmt formatCode="€#,##0.00" sourceLinked="0"/>
          <c:txPr>
            <a:bodyPr/>
            <a:lstStyle/>
            <a:p>
              <a:pPr>
                <a:defRPr b="0" i="0" strike="noStrike" sz="1200" u="none">
                  <a:solidFill>
                    <a:srgbClr val="2B2118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D9CFC6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2B211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DE4DC"/>
              </a:solidFill>
              <a:prstDash val="solid"/>
              <a:round/>
            </a:ln>
          </c:spPr>
        </c:majorGridlines>
        <c:numFmt formatCode="€#,##0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07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Orders</c:v>
                </c:pt>
              </c:strCache>
            </c:strRef>
          </c:tx>
          <c:spPr>
            <a:solidFill>
              <a:srgbClr val="6D2E4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B2118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Braga</c:v>
                  </c:pt>
                  <c:pt idx="1">
                    <c:v>Lisboa</c:v>
                  </c:pt>
                  <c:pt idx="2">
                    <c:v>Coimbra</c:v>
                  </c:pt>
                  <c:pt idx="3">
                    <c:v>Algarve</c:v>
                  </c:pt>
                  <c:pt idx="4">
                    <c:v>Porto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29</c:v>
                </c:pt>
                <c:pt idx="2">
                  <c:v>24</c:v>
                </c:pt>
                <c:pt idx="3">
                  <c:v>21</c:v>
                </c:pt>
                <c:pt idx="4">
                  <c:v>13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B2118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D9CFC6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2B211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DE4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07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— this deck walks through our Q2 2026 online shop numbers: revenue, categories, top products, regions, two data issues we found and fixed, and what we're doing differently in Q3.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Revenue by month: April €1,538.60, May €847.40, June €1,009.50 — quarter total €3,395.50, from 120 orders and 20 customers, averaging €28.30 per order. May was the softest month; June picked back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 led category revenue at €1,399.00, Pantry close behind at €1,109.70, and Drinks at €886.80. Shares shown are approximate, rounded from the quarter total of €3,395.50.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units sold, our top three products were Vinho Verde 750ml at 42 units, Ceramic Bowl at 40 units, and Ginjinha 200ml at 38 units.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order count: Braga 31, Lisboa 29, Coimbra 24, Algarve 21, Porto 13. But by revenue, Lisboa is actually first at €947.90, with Braga second at €790.50 — worth flagging since order count and revenue rank differently.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issues turned up while reviewing the order export: 4 duplicate orders, and 5 orders where the total didn't match quantity times price. Both have already been corrected in our records.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actions for Q3: first, fix the date format in the order export; second, launch a summer bundle pairing Vinho Verde with Ginjinha; third, reorder Ceramic Bowls before August so we don't run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sum up: €3,395.50 in revenue across 120 orders from 20 customers, two data issues found and fixed, and three concrete actions to carry into Q3. Thanks — open floor for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D2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3840480" cy="3840480"/>
          </a:xfrm>
          <a:prstGeom prst="ellipse">
            <a:avLst/>
          </a:prstGeom>
          <a:solidFill>
            <a:srgbClr val="7D3E56"/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663440"/>
            <a:ext cx="2743200" cy="2743200"/>
          </a:xfrm>
          <a:prstGeom prst="ellipse">
            <a:avLst/>
          </a:prstGeom>
          <a:solidFill>
            <a:srgbClr val="7D3E56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1031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C98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QUINTA DA RIBEIRA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251460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 2026 Results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31520" y="37033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4ED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shop performance — April to June 2026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6035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B4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the team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Revenue by Month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 – June 2026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54480"/>
          <a:ext cx="69494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818120" y="1554480"/>
            <a:ext cx="3794760" cy="4480560"/>
          </a:xfrm>
          <a:prstGeom prst="roundRect">
            <a:avLst>
              <a:gd name="adj" fmla="val 2892"/>
            </a:avLst>
          </a:prstGeom>
          <a:solidFill>
            <a:srgbClr val="F4EDE7"/>
          </a:solidFill>
          <a:ln/>
        </p:spPr>
      </p:sp>
      <p:sp>
        <p:nvSpPr>
          <p:cNvPr id="6" name="Text 3"/>
          <p:cNvSpPr/>
          <p:nvPr/>
        </p:nvSpPr>
        <p:spPr>
          <a:xfrm>
            <a:off x="8092440" y="196596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 TOTAL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092440" y="233172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6D2E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€3,395.50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8092440" y="32461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orders · 20 customers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8092440" y="3794760"/>
            <a:ext cx="3246120" cy="0"/>
          </a:xfrm>
          <a:prstGeom prst="line">
            <a:avLst/>
          </a:prstGeom>
          <a:noFill/>
          <a:ln w="12700">
            <a:solidFill>
              <a:srgbClr val="DFD3C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92440" y="397764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ORDER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092440" y="427939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€28.30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8092440" y="5029200"/>
            <a:ext cx="3246120" cy="0"/>
          </a:xfrm>
          <a:prstGeom prst="line">
            <a:avLst/>
          </a:prstGeom>
          <a:noFill/>
          <a:ln w="12700">
            <a:solidFill>
              <a:srgbClr val="DFD3C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92440" y="5193792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was the low point at €847.40; June recovered to €1,009.50.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Quinta da Ribeira · Q2 2026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Revenue by Category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Home, Pantry, and Drinks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54480"/>
          <a:ext cx="768096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503920" y="1554480"/>
            <a:ext cx="3108960" cy="4480560"/>
          </a:xfrm>
          <a:prstGeom prst="roundRect">
            <a:avLst>
              <a:gd name="adj" fmla="val 3529"/>
            </a:avLst>
          </a:prstGeom>
          <a:solidFill>
            <a:srgbClr val="F4EDE7"/>
          </a:solidFill>
          <a:ln/>
        </p:spPr>
      </p:sp>
      <p:sp>
        <p:nvSpPr>
          <p:cNvPr id="6" name="Text 3"/>
          <p:cNvSpPr/>
          <p:nvPr/>
        </p:nvSpPr>
        <p:spPr>
          <a:xfrm>
            <a:off x="8732520" y="1828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QUARTER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732520" y="2331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058400" y="2331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41%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732520" y="2834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Pantry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058400" y="2834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33%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732520" y="3337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Drinks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400" y="33375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26%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732520" y="3886200"/>
            <a:ext cx="2651760" cy="0"/>
          </a:xfrm>
          <a:prstGeom prst="line">
            <a:avLst/>
          </a:prstGeom>
          <a:noFill/>
          <a:ln w="12700">
            <a:solidFill>
              <a:srgbClr val="DFD3C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732520" y="406908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led the quarter, narrowly ahead of Pantry; Drinks was the smallest of the three.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Quinta da Ribeira · Q2 2026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 Products by Units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sold, April – June 2026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66160" cy="4114800"/>
          </a:xfrm>
          <a:prstGeom prst="roundRect">
            <a:avLst>
              <a:gd name="adj" fmla="val 3077"/>
            </a:avLst>
          </a:prstGeom>
          <a:solidFill>
            <a:srgbClr val="F4EDE7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057400"/>
            <a:ext cx="640080" cy="64008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68680" y="288036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Vinho Verde 750ml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680" y="374904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6D2E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868680" y="46634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sold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434840" y="1737360"/>
            <a:ext cx="3566160" cy="4114800"/>
          </a:xfrm>
          <a:prstGeom prst="roundRect">
            <a:avLst>
              <a:gd name="adj" fmla="val 3077"/>
            </a:avLst>
          </a:prstGeom>
          <a:solidFill>
            <a:srgbClr val="F4EDE7"/>
          </a:solidFill>
          <a:ln/>
        </p:spPr>
      </p:sp>
      <p:sp>
        <p:nvSpPr>
          <p:cNvPr id="11" name="Shape 9"/>
          <p:cNvSpPr/>
          <p:nvPr/>
        </p:nvSpPr>
        <p:spPr>
          <a:xfrm>
            <a:off x="4754880" y="2057400"/>
            <a:ext cx="640080" cy="640080"/>
          </a:xfrm>
          <a:prstGeom prst="ellipse">
            <a:avLst/>
          </a:prstGeom>
          <a:solidFill>
            <a:srgbClr val="C98A3B"/>
          </a:solidFill>
          <a:ln/>
        </p:spPr>
      </p:sp>
      <p:sp>
        <p:nvSpPr>
          <p:cNvPr id="12" name="Text 10"/>
          <p:cNvSpPr/>
          <p:nvPr/>
        </p:nvSpPr>
        <p:spPr>
          <a:xfrm>
            <a:off x="475488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754880" y="288036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Ceramic Bowl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754880" y="374904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98A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4754880" y="46634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sold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321040" y="1737360"/>
            <a:ext cx="3566160" cy="4114800"/>
          </a:xfrm>
          <a:prstGeom prst="roundRect">
            <a:avLst>
              <a:gd name="adj" fmla="val 3077"/>
            </a:avLst>
          </a:prstGeom>
          <a:solidFill>
            <a:srgbClr val="F4EDE7"/>
          </a:solidFill>
          <a:ln/>
        </p:spPr>
      </p:sp>
      <p:sp>
        <p:nvSpPr>
          <p:cNvPr id="17" name="Shape 15"/>
          <p:cNvSpPr/>
          <p:nvPr/>
        </p:nvSpPr>
        <p:spPr>
          <a:xfrm>
            <a:off x="8641080" y="2057400"/>
            <a:ext cx="640080" cy="64008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8" name="Text 16"/>
          <p:cNvSpPr/>
          <p:nvPr/>
        </p:nvSpPr>
        <p:spPr>
          <a:xfrm>
            <a:off x="864108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641080" y="288036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Ginjinha 200ml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641080" y="374904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A267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</a:t>
            </a:r>
            <a:endParaRPr lang="en-US" sz="4400" dirty="0"/>
          </a:p>
        </p:txBody>
      </p:sp>
      <p:sp>
        <p:nvSpPr>
          <p:cNvPr id="21" name="Text 19"/>
          <p:cNvSpPr/>
          <p:nvPr/>
        </p:nvSpPr>
        <p:spPr>
          <a:xfrm>
            <a:off x="8641080" y="46634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sold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Quinta da Ribeira · Q2 2026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Orders by Region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orders, April – June 2026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54480"/>
          <a:ext cx="731520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183880" y="1554480"/>
            <a:ext cx="3429000" cy="4480560"/>
          </a:xfrm>
          <a:prstGeom prst="roundRect">
            <a:avLst>
              <a:gd name="adj" fmla="val 3200"/>
            </a:avLst>
          </a:prstGeom>
          <a:solidFill>
            <a:srgbClr val="F4EDE7"/>
          </a:solidFill>
          <a:ln/>
        </p:spPr>
      </p:sp>
      <p:sp>
        <p:nvSpPr>
          <p:cNvPr id="6" name="Text 3"/>
          <p:cNvSpPr/>
          <p:nvPr/>
        </p:nvSpPr>
        <p:spPr>
          <a:xfrm>
            <a:off x="8412480" y="18288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BY REVENUE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412480" y="2331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8A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869680" y="22860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Lisboa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869680" y="263347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€947.90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4124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8A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86968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Braga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869680" y="350215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€790.50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412480" y="4114800"/>
            <a:ext cx="2971800" cy="0"/>
          </a:xfrm>
          <a:prstGeom prst="line">
            <a:avLst/>
          </a:prstGeom>
          <a:noFill/>
          <a:ln w="12700">
            <a:solidFill>
              <a:srgbClr val="DFD3C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412480" y="4297680"/>
            <a:ext cx="2971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Braga had the most orders (31), but Lisboa's orders were worth more on average, putting it first on revenue.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Quinta da Ribeira · Q2 2026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Data Problems We Found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Q2 order export — both fixed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212080" cy="3566160"/>
          </a:xfrm>
          <a:prstGeom prst="roundRect">
            <a:avLst>
              <a:gd name="adj" fmla="val 3590"/>
            </a:avLst>
          </a:prstGeom>
          <a:solidFill>
            <a:srgbClr val="F4EDE7"/>
          </a:solidFill>
          <a:ln/>
        </p:spPr>
      </p:sp>
      <p:sp>
        <p:nvSpPr>
          <p:cNvPr id="5" name="Shape 3"/>
          <p:cNvSpPr/>
          <p:nvPr/>
        </p:nvSpPr>
        <p:spPr>
          <a:xfrm>
            <a:off x="1005840" y="2377440"/>
            <a:ext cx="822960" cy="82296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005840" y="342900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Duplicate orders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05840" y="397764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orders appeared twice in the export.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05840" y="4800600"/>
            <a:ext cx="1737360" cy="457200"/>
          </a:xfrm>
          <a:prstGeom prst="roundRect">
            <a:avLst>
              <a:gd name="adj" fmla="val 50000"/>
            </a:avLst>
          </a:prstGeom>
          <a:solidFill>
            <a:srgbClr val="5B7553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48006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920240"/>
            <a:ext cx="5212080" cy="3566160"/>
          </a:xfrm>
          <a:prstGeom prst="roundRect">
            <a:avLst>
              <a:gd name="adj" fmla="val 3590"/>
            </a:avLst>
          </a:prstGeom>
          <a:solidFill>
            <a:srgbClr val="F4EDE7"/>
          </a:solidFill>
          <a:ln/>
        </p:spPr>
      </p:sp>
      <p:sp>
        <p:nvSpPr>
          <p:cNvPr id="12" name="Shape 10"/>
          <p:cNvSpPr/>
          <p:nvPr/>
        </p:nvSpPr>
        <p:spPr>
          <a:xfrm>
            <a:off x="6675120" y="2377440"/>
            <a:ext cx="822960" cy="822960"/>
          </a:xfrm>
          <a:prstGeom prst="ellipse">
            <a:avLst/>
          </a:prstGeom>
          <a:solidFill>
            <a:srgbClr val="C98A3B"/>
          </a:solidFill>
          <a:ln/>
        </p:spPr>
      </p:sp>
      <p:sp>
        <p:nvSpPr>
          <p:cNvPr id="13" name="Text 11"/>
          <p:cNvSpPr/>
          <p:nvPr/>
        </p:nvSpPr>
        <p:spPr>
          <a:xfrm>
            <a:off x="667512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675120" y="342900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 mismatches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675120" y="397764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B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orders had a total that didn't match quantity × price.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675120" y="4800600"/>
            <a:ext cx="1737360" cy="457200"/>
          </a:xfrm>
          <a:prstGeom prst="roundRect">
            <a:avLst>
              <a:gd name="adj" fmla="val 50000"/>
            </a:avLst>
          </a:prstGeom>
          <a:solidFill>
            <a:srgbClr val="5B7553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0" y="48006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Quinta da Ribeira · Q2 2026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Actions for Q3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we're changing next quarter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640080" cy="64008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417320" y="1783080"/>
            <a:ext cx="9966960" cy="868680"/>
          </a:xfrm>
          <a:prstGeom prst="roundRect">
            <a:avLst>
              <a:gd name="adj" fmla="val 10526"/>
            </a:avLst>
          </a:prstGeom>
          <a:solidFill>
            <a:srgbClr val="F4EDE7"/>
          </a:solidFill>
          <a:ln/>
        </p:spPr>
      </p:sp>
      <p:sp>
        <p:nvSpPr>
          <p:cNvPr id="7" name="Text 5"/>
          <p:cNvSpPr/>
          <p:nvPr/>
        </p:nvSpPr>
        <p:spPr>
          <a:xfrm>
            <a:off x="1691640" y="1856232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 the export date format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691640" y="2221992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 the date format used in the order export.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108960"/>
            <a:ext cx="640080" cy="64008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3108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1417320" y="3017520"/>
            <a:ext cx="9966960" cy="868680"/>
          </a:xfrm>
          <a:prstGeom prst="roundRect">
            <a:avLst>
              <a:gd name="adj" fmla="val 10526"/>
            </a:avLst>
          </a:prstGeom>
          <a:solidFill>
            <a:srgbClr val="F4EDE7"/>
          </a:solidFill>
          <a:ln/>
        </p:spPr>
      </p:sp>
      <p:sp>
        <p:nvSpPr>
          <p:cNvPr id="12" name="Text 10"/>
          <p:cNvSpPr/>
          <p:nvPr/>
        </p:nvSpPr>
        <p:spPr>
          <a:xfrm>
            <a:off x="1691640" y="3090672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Launch a summer bundle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691640" y="3456432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Vinho Verde with Ginjinha for the summer season.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343400"/>
            <a:ext cx="640080" cy="64008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4343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1417320" y="4251960"/>
            <a:ext cx="9966960" cy="868680"/>
          </a:xfrm>
          <a:prstGeom prst="roundRect">
            <a:avLst>
              <a:gd name="adj" fmla="val 10526"/>
            </a:avLst>
          </a:prstGeom>
          <a:solidFill>
            <a:srgbClr val="F4EDE7"/>
          </a:solidFill>
          <a:ln/>
        </p:spPr>
      </p:sp>
      <p:sp>
        <p:nvSpPr>
          <p:cNvPr id="17" name="Text 15"/>
          <p:cNvSpPr/>
          <p:nvPr/>
        </p:nvSpPr>
        <p:spPr>
          <a:xfrm>
            <a:off x="1691640" y="4325112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B21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Reorder Ceramic Bowls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691640" y="4690872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267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a reorder before August to avoid running out.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Quinta da Ribeira · Q2 2026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8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6D2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4389120"/>
            <a:ext cx="4114800" cy="4114800"/>
          </a:xfrm>
          <a:prstGeom prst="ellipse">
            <a:avLst/>
          </a:prstGeom>
          <a:solidFill>
            <a:srgbClr val="7D3E56"/>
          </a:solidFill>
          <a:ln/>
        </p:spPr>
      </p:sp>
      <p:sp>
        <p:nvSpPr>
          <p:cNvPr id="3" name="Shape 1"/>
          <p:cNvSpPr/>
          <p:nvPr/>
        </p:nvSpPr>
        <p:spPr>
          <a:xfrm>
            <a:off x="10789920" y="-1463040"/>
            <a:ext cx="3108960" cy="3108960"/>
          </a:xfrm>
          <a:prstGeom prst="ellipse">
            <a:avLst/>
          </a:prstGeom>
          <a:solidFill>
            <a:srgbClr val="7D3E56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 in Summary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2286000"/>
            <a:ext cx="8961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4ED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€3,395.50 in revenue across 120 orders from 20 customers. Two data issues found and fixed. Three clear actions heading into Q3.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31520" y="3749040"/>
            <a:ext cx="5486400" cy="0"/>
          </a:xfrm>
          <a:prstGeom prst="line">
            <a:avLst/>
          </a:prstGeom>
          <a:noFill/>
          <a:ln w="12700">
            <a:solidFill>
              <a:srgbClr val="9A5D7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02336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8A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31520" y="45262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ED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and ideas welcome.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2026-09-17T03:51:19Z</dcterms:created>
  <dcterms:modified xsi:type="dcterms:W3CDTF">2026-09-17T03:51:19Z</dcterms:modified>
</cp:coreProperties>
</file>