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 €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Apr</c:v>
                  </c:pt>
                  <c:pt idx="1">
                    <c:v>May</c:v>
                  </c:pt>
                  <c:pt idx="2">
                    <c:v>Jun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1538.6</c:v>
                </c:pt>
                <c:pt idx="1">
                  <c:v>847.4</c:v>
                </c:pt>
                <c:pt idx="2">
                  <c:v>1009.5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DA5DA"/>
              </a:solidFill>
              <a:effectLst/>
            </c:spPr>
          </c:dPt>
          <c:dPt>
            <c:idx val="1"/>
            <c:bubble3D val="0"/>
            <c:spPr>
              <a:solidFill>
                <a:srgbClr val="FAA43A"/>
              </a:solidFill>
              <a:effectLst/>
            </c:spPr>
          </c:dPt>
          <c:dPt>
            <c:idx val="2"/>
            <c:bubble3D val="0"/>
            <c:spPr>
              <a:solidFill>
                <a:srgbClr val="60BD68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Home</c:v>
                </c:pt>
                <c:pt idx="1">
                  <c:v>Pantry</c:v>
                </c:pt>
                <c:pt idx="2">
                  <c:v>Drinks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1399</c:v>
                </c:pt>
                <c:pt idx="1">
                  <c:v>1109.7</c:v>
                </c:pt>
                <c:pt idx="2">
                  <c:v>886.8</c:v>
                </c:pt>
              </c:numCache>
            </c:numRef>
          </c:val>
        </c:ser>
        <c:firstSliceAng val="0"/>
      </c:pie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Units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Vinho Verde 750ml</c:v>
                  </c:pt>
                  <c:pt idx="1">
                    <c:v>Ceramic Bowl</c:v>
                  </c:pt>
                  <c:pt idx="2">
                    <c:v>Ginjinha 200ml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40</c:v>
                </c:pt>
                <c:pt idx="2">
                  <c:v>38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Orders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Braga</c:v>
                  </c:pt>
                  <c:pt idx="1">
                    <c:v>Lisboa</c:v>
                  </c:pt>
                  <c:pt idx="2">
                    <c:v>Coimbra</c:v>
                  </c:pt>
                  <c:pt idx="3">
                    <c:v>Algarve</c:v>
                  </c:pt>
                  <c:pt idx="4">
                    <c:v>Porto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29</c:v>
                </c:pt>
                <c:pt idx="2">
                  <c:v>24</c:v>
                </c:pt>
                <c:pt idx="3">
                  <c:v>21</c:v>
                </c:pt>
                <c:pt idx="4">
                  <c:v>13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 results overview.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Monthly revenue and quarter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Revenue by category.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products by units.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Regional orders and revenue leaders.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Issues identified and fixed.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Planned actions for Q3.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Summary of key metrics.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3716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Quinta da Ribeira Online Shop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Q2 2026 Results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Revenue by Month</a:t>
            </a:r>
            <a:endParaRPr lang="en-US" sz="2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914400"/>
          <a:ext cx="64008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7315200" y="914400"/>
            <a:ext cx="18288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Q2 total €3,395.50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Revenue by Category</a:t>
            </a:r>
            <a:endParaRPr lang="en-US" sz="2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914400"/>
          <a:ext cx="4572000" cy="36576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Top Products by Units</a:t>
            </a:r>
            <a:endParaRPr lang="en-US" sz="2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914400"/>
          <a:ext cx="73152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Orders by Region</a:t>
            </a:r>
            <a:endParaRPr lang="en-US" sz="22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914400"/>
          <a:ext cx="6400800" cy="32004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7315200" y="91440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Lisboa revenue: €947.90</a:t>
            </a:r>
            <a:endParaRPr lang="en-US" dirty="0"/>
          </a:p>
          <a:p>
            <a:pPr indent="0" marL="0">
              <a:buNone/>
            </a:pPr>
            <a:r>
              <a:rPr lang="en-US" dirty="0">
                <a:solidFill>
                  <a:srgbClr val="000000"/>
                </a:solidFill>
              </a:rPr>
              <a:t>Braga revenue: €790.50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Data Problems Found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91440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• 4 duplicate orders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• 5 orders with total not matching quantity × price</a:t>
            </a:r>
            <a:endParaRPr lang="en-US" sz="2000" dirty="0"/>
          </a:p>
          <a:p>
            <a:pPr indent="0" marL="0">
              <a:buNone/>
            </a:pP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Both fixed.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Three Actions for Q3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914400" y="914400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1. One date format in the export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2. Summer bundle of Vinho Verde and Ginjinha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3. Reorder Ceramic Bowls before August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Closing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137160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120 orders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20 customers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Average order €28.30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PptxGenJS Presentation</dc:title>
  <dc:subject>PptxGenJS Presentation</dc:subject>
  <dc:creator>M365 Copilot</dc:creator>
  <lastModifiedBy>M365 Copilot</lastModifiedBy>
  <revision>1</revision>
  <dcterms:created xsi:type="dcterms:W3CDTF">2026-09-17T03:54:28.6143997Z</dcterms:created>
  <dcterms:modified xsi:type="dcterms:W3CDTF">2026-09-17T03:54:28.6143997Z</dcterms:modified>
</coreProperties>
</file>