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1695" cy="6858000"/>
  <p:notesSz cx="6858000" cy="12191695"/>
  <p:embeddedFontLst>
    <p:embeddedFont>
      <p:font typeface="Raleway Bold"/>
      <p:regular r:id="rId201314"/>
    </p:embeddedFont>
    <p:embeddedFont>
      <p:font typeface="Raleway"/>
      <p:regular r:id="rId201315"/>
    </p:embeddedFont>
    <p:embeddedFont>
      <p:font typeface="Roboto"/>
      <p:regular r:id="rId201316"/>
    </p:embeddedFont>
    <p:embeddedFont>
      <p:font typeface="Roboto Bold"/>
      <p:regular r:id="rId20131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Relationship Id="rId201317" Target="fonts/201317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image" Target="../media/image-1002-1.png"/><Relationship Id="rId3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0" descr="preencoded.png">
            <a:hlinkClick r:id="rId2" tooltip=""/>
      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svg"/><Relationship Id="rId4" Type="http://schemas.openxmlformats.org/officeDocument/2006/relationships/image" Target="../media/image-3-2.png"/><Relationship Id="rId5" Type="http://schemas.openxmlformats.org/officeDocument/2006/relationships/image" Target="../media/image-3-3.svg"/><Relationship Id="rId6" Type="http://schemas.openxmlformats.org/officeDocument/2006/relationships/image" Target="../media/image-3-2.png"/><Relationship Id="rId7" Type="http://schemas.openxmlformats.org/officeDocument/2006/relationships/image" Target="../media/image-3-3.sv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2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1.png"/><Relationship Id="rId4" Type="http://schemas.openxmlformats.org/officeDocument/2006/relationships/image" Target="../media/image-7-2.svg"/><Relationship Id="rId5" Type="http://schemas.openxmlformats.org/officeDocument/2006/relationships/image" Target="../media/image-7-1.png"/><Relationship Id="rId6" Type="http://schemas.openxmlformats.org/officeDocument/2006/relationships/image" Target="../media/image-7-2.svg"/><Relationship Id="rId7" Type="http://schemas.openxmlformats.org/officeDocument/2006/relationships/image" Target="../media/image-1-2.pn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1758652"/>
            <a:ext cx="6296860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Quinta da Ribeira Q2 2026 Results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5233360" y="3223419"/>
            <a:ext cx="6906444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Two-person review · 120 orders · €3,395.50 in revenue · Q3 priorities ahead</a:t>
            </a:r>
            <a:endParaRPr lang="en-US" sz="1450" dirty="0"/>
          </a:p>
        </p:txBody>
      </p:sp>
      <p:sp>
        <p:nvSpPr>
          <p:cNvPr id="5" name="Shape 2"/>
          <p:cNvSpPr/>
          <p:nvPr/>
        </p:nvSpPr>
        <p:spPr>
          <a:xfrm>
            <a:off x="5233360" y="3738463"/>
            <a:ext cx="6296860" cy="1360785"/>
          </a:xfrm>
          <a:prstGeom prst="roundRect">
            <a:avLst>
              <a:gd name="adj" fmla="val 5834"/>
            </a:avLst>
          </a:prstGeom>
          <a:solidFill>
            <a:srgbClr val="E1E1EA"/>
          </a:solidFill>
          <a:ln/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2367" y="4006155"/>
            <a:ext cx="236234" cy="18901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5847608" y="3974703"/>
            <a:ext cx="5493605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Welcome the team. Today we're reviewing our Q2 performance—120 orders, €3,395.50 in revenue, and two data issues we've resolved. We'll also outline three priorities for Q3.</a:t>
            </a:r>
            <a:endParaRPr lang="en-US" sz="14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77069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Revenue by Month: April Led, June Recovered</a:t>
            </a:r>
            <a:endParaRPr lang="en-US" sz="37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1763812"/>
            <a:ext cx="5203794" cy="374580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332776" y="1740198"/>
            <a:ext cx="5203794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Q2 Monthly Breakdown</a:t>
            </a:r>
            <a:endParaRPr lang="en-US" sz="1850" dirty="0"/>
          </a:p>
        </p:txBody>
      </p:sp>
      <p:sp>
        <p:nvSpPr>
          <p:cNvPr id="5" name="Text 2"/>
          <p:cNvSpPr/>
          <p:nvPr/>
        </p:nvSpPr>
        <p:spPr>
          <a:xfrm>
            <a:off x="6332776" y="2224484"/>
            <a:ext cx="5203794" cy="10394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April:</a:t>
            </a:r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€1,538.60 — strongest month</a:t>
            </a:r>
            <a:endParaRPr lang="en-US" sz="1450" dirty="0"/>
          </a:p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May:</a:t>
            </a:r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€847.40 — notable dip</a:t>
            </a:r>
            <a:endParaRPr lang="en-US" sz="1450" dirty="0"/>
          </a:p>
          <a:p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June:</a:t>
            </a:r>
            <a:pPr algn="l" marL="294640" indent="-294640">
              <a:lnSpc>
                <a:spcPct val="133000"/>
              </a:lnSpc>
              <a:buSzPct val="100000"/>
              <a:buChar char="•"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€1,009.50 — clear recovery</a:t>
            </a:r>
            <a:endParaRPr lang="en-US" sz="1450" dirty="0"/>
          </a:p>
        </p:txBody>
      </p:sp>
      <p:sp>
        <p:nvSpPr>
          <p:cNvPr id="6" name="Shape 3"/>
          <p:cNvSpPr/>
          <p:nvPr/>
        </p:nvSpPr>
        <p:spPr>
          <a:xfrm>
            <a:off x="6332776" y="3523754"/>
            <a:ext cx="5203794" cy="25400"/>
          </a:xfrm>
          <a:prstGeom prst="roundRect">
            <a:avLst>
              <a:gd name="adj" fmla="val 49999"/>
            </a:avLst>
          </a:prstGeom>
          <a:solidFill>
            <a:srgbClr val="3C3939">
              <a:alpha val="50000"/>
            </a:srgbClr>
          </a:solidFill>
          <a:ln/>
        </p:spPr>
      </p:sp>
      <p:sp>
        <p:nvSpPr>
          <p:cNvPr id="7" name="Text 4"/>
          <p:cNvSpPr/>
          <p:nvPr/>
        </p:nvSpPr>
        <p:spPr>
          <a:xfrm>
            <a:off x="6332776" y="3809008"/>
            <a:ext cx="5203794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Q2 Total: €3,395.50</a:t>
            </a:r>
            <a:endParaRPr lang="en-US" sz="145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Monthly average: €1,131.83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6332776" y="4626471"/>
            <a:ext cx="5203794" cy="1341834"/>
          </a:xfrm>
          <a:prstGeom prst="roundRect">
            <a:avLst>
              <a:gd name="adj" fmla="val 5916"/>
            </a:avLst>
          </a:prstGeom>
          <a:solidFill>
            <a:srgbClr val="E1E1EA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1783" y="4913213"/>
            <a:ext cx="236234" cy="189012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6947024" y="4843760"/>
            <a:ext cx="4400539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April was our strongest month. May dipped, but June showed recovery. The quarter averaged €1,131.83 per month.</a:t>
            </a:r>
            <a:endParaRPr lang="en-US" sz="14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48283"/>
            <a:ext cx="10868745" cy="4983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1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Revenue by Category: Home Leads</a:t>
            </a:r>
            <a:endParaRPr lang="en-US" sz="31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1399778"/>
            <a:ext cx="5239810" cy="3771702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296760" y="1383010"/>
            <a:ext cx="5239810" cy="249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Category Performance</a:t>
            </a:r>
            <a:endParaRPr lang="en-US" sz="155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96760" y="1783457"/>
            <a:ext cx="5239810" cy="975816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6551449" y="1961952"/>
            <a:ext cx="4806631" cy="249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Home — 41%</a:t>
            </a:r>
            <a:endParaRPr lang="en-US" sz="1550" dirty="0"/>
          </a:p>
        </p:txBody>
      </p:sp>
      <p:sp>
        <p:nvSpPr>
          <p:cNvPr id="7" name="Text 3"/>
          <p:cNvSpPr/>
          <p:nvPr/>
        </p:nvSpPr>
        <p:spPr>
          <a:xfrm>
            <a:off x="6551449" y="2345630"/>
            <a:ext cx="4806631" cy="2351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€1,399.00 · Strongest category</a:t>
            </a:r>
            <a:endParaRPr lang="en-US" sz="125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96760" y="2893814"/>
            <a:ext cx="5239810" cy="975816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6551449" y="3072309"/>
            <a:ext cx="4806631" cy="249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Pantry — 33%</a:t>
            </a:r>
            <a:endParaRPr lang="en-US" sz="1550" dirty="0"/>
          </a:p>
        </p:txBody>
      </p:sp>
      <p:sp>
        <p:nvSpPr>
          <p:cNvPr id="10" name="Text 5"/>
          <p:cNvSpPr/>
          <p:nvPr/>
        </p:nvSpPr>
        <p:spPr>
          <a:xfrm>
            <a:off x="6551449" y="3455988"/>
            <a:ext cx="4806631" cy="2351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€1,109.70 · Solid performer</a:t>
            </a:r>
            <a:endParaRPr lang="en-US" sz="1250" dirty="0"/>
          </a:p>
        </p:txBody>
      </p:sp>
      <p:pic>
        <p:nvPicPr>
          <p:cNvPr id="11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296760" y="4004171"/>
            <a:ext cx="5239810" cy="975816"/>
          </a:xfrm>
          <a:prstGeom prst="rect">
            <a:avLst/>
          </a:prstGeom>
        </p:spPr>
      </p:pic>
      <p:sp>
        <p:nvSpPr>
          <p:cNvPr id="12" name="Text 6"/>
          <p:cNvSpPr/>
          <p:nvPr/>
        </p:nvSpPr>
        <p:spPr>
          <a:xfrm>
            <a:off x="6551449" y="4182666"/>
            <a:ext cx="4806631" cy="249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Drinks — 26%</a:t>
            </a:r>
            <a:endParaRPr lang="en-US" sz="1550" dirty="0"/>
          </a:p>
        </p:txBody>
      </p:sp>
      <p:sp>
        <p:nvSpPr>
          <p:cNvPr id="13" name="Text 7"/>
          <p:cNvSpPr/>
          <p:nvPr/>
        </p:nvSpPr>
        <p:spPr>
          <a:xfrm>
            <a:off x="6551449" y="4566345"/>
            <a:ext cx="4806631" cy="2351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€886.80 · Room to grow in Q3</a:t>
            </a:r>
            <a:endParaRPr lang="en-US" sz="1250" dirty="0"/>
          </a:p>
        </p:txBody>
      </p:sp>
      <p:sp>
        <p:nvSpPr>
          <p:cNvPr id="14" name="Shape 8"/>
          <p:cNvSpPr/>
          <p:nvPr/>
        </p:nvSpPr>
        <p:spPr>
          <a:xfrm>
            <a:off x="6296760" y="5131296"/>
            <a:ext cx="5239810" cy="1027113"/>
          </a:xfrm>
          <a:prstGeom prst="roundRect">
            <a:avLst>
              <a:gd name="adj" fmla="val 6522"/>
            </a:avLst>
          </a:prstGeom>
          <a:solidFill>
            <a:srgbClr val="E1E1EA"/>
          </a:solidFill>
          <a:ln/>
        </p:spPr>
      </p:sp>
      <p:pic>
        <p:nvPicPr>
          <p:cNvPr id="15" name="Image 4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56201" y="5337473"/>
            <a:ext cx="199325" cy="159445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6814967" y="5292130"/>
            <a:ext cx="4562162" cy="7054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Home products are our strongest category. Pantry and Drinks are solid but have room to grow. Consider how to boost Drinks revenue in Q3.</a:t>
            </a:r>
            <a:endParaRPr lang="en-US" sz="12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546100"/>
            <a:ext cx="6296860" cy="10521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3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Top Products: Vinho Verde Leads</a:t>
            </a:r>
            <a:endParaRPr lang="en-US" sz="3300" dirty="0"/>
          </a:p>
        </p:txBody>
      </p:sp>
      <p:sp>
        <p:nvSpPr>
          <p:cNvPr id="4" name="Text 1"/>
          <p:cNvSpPr/>
          <p:nvPr/>
        </p:nvSpPr>
        <p:spPr>
          <a:xfrm>
            <a:off x="661475" y="1907183"/>
            <a:ext cx="3054770" cy="5555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en-US" sz="4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42</a:t>
            </a:r>
            <a:endParaRPr lang="en-US" sz="4350" dirty="0"/>
          </a:p>
        </p:txBody>
      </p:sp>
      <p:sp>
        <p:nvSpPr>
          <p:cNvPr id="5" name="Text 2"/>
          <p:cNvSpPr/>
          <p:nvPr/>
        </p:nvSpPr>
        <p:spPr>
          <a:xfrm>
            <a:off x="661475" y="2659261"/>
            <a:ext cx="3054770" cy="2630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6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Vinho Verde 750ml</a:t>
            </a:r>
            <a:endParaRPr lang="en-US" sz="1650" dirty="0"/>
          </a:p>
        </p:txBody>
      </p:sp>
      <p:sp>
        <p:nvSpPr>
          <p:cNvPr id="6" name="Text 3"/>
          <p:cNvSpPr/>
          <p:nvPr/>
        </p:nvSpPr>
        <p:spPr>
          <a:xfrm>
            <a:off x="661475" y="3012182"/>
            <a:ext cx="3054770" cy="2545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Top-selling product — leading drink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3903565" y="1907183"/>
            <a:ext cx="3054770" cy="5555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en-US" sz="4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40</a:t>
            </a:r>
            <a:endParaRPr lang="en-US" sz="4350" dirty="0"/>
          </a:p>
        </p:txBody>
      </p:sp>
      <p:sp>
        <p:nvSpPr>
          <p:cNvPr id="8" name="Text 5"/>
          <p:cNvSpPr/>
          <p:nvPr/>
        </p:nvSpPr>
        <p:spPr>
          <a:xfrm>
            <a:off x="3903565" y="2659261"/>
            <a:ext cx="3054770" cy="2630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6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Ceramic Bowl</a:t>
            </a:r>
            <a:endParaRPr lang="en-US" sz="1650" dirty="0"/>
          </a:p>
        </p:txBody>
      </p:sp>
      <p:sp>
        <p:nvSpPr>
          <p:cNvPr id="9" name="Text 6"/>
          <p:cNvSpPr/>
          <p:nvPr/>
        </p:nvSpPr>
        <p:spPr>
          <a:xfrm>
            <a:off x="3903565" y="3012182"/>
            <a:ext cx="3054770" cy="2545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Top Home product — high demand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2282470" y="3650754"/>
            <a:ext cx="3054770" cy="5555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en-US" sz="43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38</a:t>
            </a:r>
            <a:endParaRPr lang="en-US" sz="4350" dirty="0"/>
          </a:p>
        </p:txBody>
      </p:sp>
      <p:sp>
        <p:nvSpPr>
          <p:cNvPr id="11" name="Text 8"/>
          <p:cNvSpPr/>
          <p:nvPr/>
        </p:nvSpPr>
        <p:spPr>
          <a:xfrm>
            <a:off x="2282470" y="4402832"/>
            <a:ext cx="3054770" cy="26302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6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Ginjinha 200ml</a:t>
            </a:r>
            <a:endParaRPr lang="en-US" sz="1650" dirty="0"/>
          </a:p>
        </p:txBody>
      </p:sp>
      <p:sp>
        <p:nvSpPr>
          <p:cNvPr id="12" name="Text 9"/>
          <p:cNvSpPr/>
          <p:nvPr/>
        </p:nvSpPr>
        <p:spPr>
          <a:xfrm>
            <a:off x="2282470" y="4755753"/>
            <a:ext cx="3054770" cy="2545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26000"/>
              </a:lnSpc>
              <a:buNone/>
            </a:pPr>
            <a:r>
              <a:rPr lang="en-US" sz="130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Second top drink — strong volume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661475" y="5179020"/>
            <a:ext cx="6296860" cy="1132780"/>
          </a:xfrm>
          <a:prstGeom prst="roundRect">
            <a:avLst>
              <a:gd name="adj" fmla="val 6242"/>
            </a:avLst>
          </a:prstGeom>
          <a:solidFill>
            <a:srgbClr val="E1E1EA"/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746" y="5395218"/>
            <a:ext cx="210338" cy="168275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1208355" y="5371009"/>
            <a:ext cx="5581709" cy="76378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6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These three products account for significant volume. Vinho Verde and Ginjinha are our top drinks; Ceramic Bowl is our top Home product. Stock and marketing should focus here.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19807"/>
            <a:ext cx="10868745" cy="3876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4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Orders by Region: Braga Leads in Volume, Lisboa in Revenue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661475" y="1110853"/>
            <a:ext cx="5283068" cy="1937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Order Count by Region</a:t>
            </a:r>
            <a:endParaRPr lang="en-US" sz="1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1396206"/>
            <a:ext cx="5283068" cy="3802856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253502" y="1110853"/>
            <a:ext cx="5283068" cy="1937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2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Revenue by Region</a:t>
            </a:r>
            <a:endParaRPr lang="en-US" sz="12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3502" y="1396206"/>
            <a:ext cx="5283068" cy="380285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253502" y="5290641"/>
            <a:ext cx="5283068" cy="3286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9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Braga leads in order count, but </a:t>
            </a:r>
            <a:pPr algn="l" indent="0" marL="0">
              <a:lnSpc>
                <a:spcPct val="110000"/>
              </a:lnSpc>
              <a:buNone/>
            </a:pPr>
            <a:r>
              <a:rPr lang="en-US" sz="9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Lisboa generates higher revenue per order</a:t>
            </a:r>
            <a:pPr algn="l" indent="0" marL="0">
              <a:lnSpc>
                <a:spcPct val="110000"/>
              </a:lnSpc>
              <a:buNone/>
            </a:pPr>
            <a:r>
              <a:rPr lang="en-US" sz="9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 Porto is our smallest market — opportunity ahead.</a:t>
            </a:r>
            <a:endParaRPr lang="en-US" sz="950" dirty="0"/>
          </a:p>
        </p:txBody>
      </p:sp>
      <p:sp>
        <p:nvSpPr>
          <p:cNvPr id="8" name="Shape 4"/>
          <p:cNvSpPr/>
          <p:nvPr/>
        </p:nvSpPr>
        <p:spPr>
          <a:xfrm>
            <a:off x="6253502" y="5710833"/>
            <a:ext cx="5283068" cy="536972"/>
          </a:xfrm>
          <a:prstGeom prst="roundRect">
            <a:avLst>
              <a:gd name="adj" fmla="val 9702"/>
            </a:avLst>
          </a:prstGeom>
          <a:solidFill>
            <a:srgbClr val="E1E1EA"/>
          </a:solidFill>
          <a:ln/>
        </p:spPr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7522" y="5835253"/>
            <a:ext cx="154976" cy="124023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6656519" y="5815013"/>
            <a:ext cx="4756031" cy="3286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9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Braga has the most orders but Lisboa generates higher revenue per order. Porto is our smallest market — opportunity for growth. Consider regional marketing strategies.</a:t>
            </a:r>
            <a:endParaRPr lang="en-US" sz="9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557510"/>
            <a:ext cx="10868745" cy="49837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1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Data Problems Found and Fixed</a:t>
            </a:r>
            <a:endParaRPr lang="en-US" sz="31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1816001"/>
            <a:ext cx="6928470" cy="3926185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85421" y="1392238"/>
            <a:ext cx="3551049" cy="249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Two Issues Identified and Resolved</a:t>
            </a:r>
            <a:endParaRPr lang="en-US" sz="1550" dirty="0"/>
          </a:p>
        </p:txBody>
      </p:sp>
      <p:sp>
        <p:nvSpPr>
          <p:cNvPr id="5" name="Shape 2"/>
          <p:cNvSpPr/>
          <p:nvPr/>
        </p:nvSpPr>
        <p:spPr>
          <a:xfrm>
            <a:off x="7985421" y="1792684"/>
            <a:ext cx="3551049" cy="1210965"/>
          </a:xfrm>
          <a:prstGeom prst="roundRect">
            <a:avLst>
              <a:gd name="adj" fmla="val 5531"/>
            </a:avLst>
          </a:prstGeom>
          <a:solidFill>
            <a:srgbClr val="FFFFFF">
              <a:alpha val="95000"/>
            </a:srgbClr>
          </a:solidFill>
          <a:ln w="19050">
            <a:solidFill>
              <a:srgbClr val="C7C7D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8163911" y="1971179"/>
            <a:ext cx="3194069" cy="249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Duplicate Orders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8163911" y="2354858"/>
            <a:ext cx="3194069" cy="4702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2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4 duplicate orders</a:t>
            </a:r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found and removed from the export.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7985421" y="3138190"/>
            <a:ext cx="3551049" cy="1210965"/>
          </a:xfrm>
          <a:prstGeom prst="roundRect">
            <a:avLst>
              <a:gd name="adj" fmla="val 5531"/>
            </a:avLst>
          </a:prstGeom>
          <a:solidFill>
            <a:srgbClr val="FFFFFF">
              <a:alpha val="95000"/>
            </a:srgbClr>
          </a:solidFill>
          <a:ln w="19050">
            <a:solidFill>
              <a:srgbClr val="C7C7D0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8163911" y="3316684"/>
            <a:ext cx="3194069" cy="2491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Mismatched Totals</a:t>
            </a:r>
            <a:endParaRPr lang="en-US" sz="1550" dirty="0"/>
          </a:p>
        </p:txBody>
      </p:sp>
      <p:sp>
        <p:nvSpPr>
          <p:cNvPr id="10" name="Text 7"/>
          <p:cNvSpPr/>
          <p:nvPr/>
        </p:nvSpPr>
        <p:spPr>
          <a:xfrm>
            <a:off x="8163911" y="3700363"/>
            <a:ext cx="3194069" cy="4702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2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5 orders</a:t>
            </a:r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where total ≠ quantity × price — all corrected.</a:t>
            </a:r>
            <a:endParaRPr lang="en-US" sz="1250" dirty="0"/>
          </a:p>
        </p:txBody>
      </p:sp>
      <p:sp>
        <p:nvSpPr>
          <p:cNvPr id="11" name="Text 8"/>
          <p:cNvSpPr/>
          <p:nvPr/>
        </p:nvSpPr>
        <p:spPr>
          <a:xfrm>
            <a:off x="7985421" y="4500463"/>
            <a:ext cx="3551049" cy="4702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Both issues have been resolved. Our Q2 figures are reliable.</a:t>
            </a:r>
            <a:endParaRPr lang="en-US" sz="1250" dirty="0"/>
          </a:p>
        </p:txBody>
      </p:sp>
      <p:sp>
        <p:nvSpPr>
          <p:cNvPr id="12" name="Shape 9"/>
          <p:cNvSpPr/>
          <p:nvPr/>
        </p:nvSpPr>
        <p:spPr>
          <a:xfrm>
            <a:off x="7985421" y="5122069"/>
            <a:ext cx="3551049" cy="1027113"/>
          </a:xfrm>
          <a:prstGeom prst="roundRect">
            <a:avLst>
              <a:gd name="adj" fmla="val 6522"/>
            </a:avLst>
          </a:prstGeom>
          <a:solidFill>
            <a:srgbClr val="B6FCB8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4862" y="5328245"/>
            <a:ext cx="199325" cy="159445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8503628" y="5282902"/>
            <a:ext cx="2873402" cy="7054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3000"/>
              </a:lnSpc>
              <a:buNone/>
            </a:pPr>
            <a:r>
              <a:rPr lang="en-US" sz="12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These fixes improve data reliability going forward and give us full confidence in our Q2 numbers.</a:t>
            </a:r>
            <a:endParaRPr lang="en-US" sz="12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166019"/>
            <a:ext cx="10868745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Three Actions for Q3</a:t>
            </a:r>
            <a:endParaRPr lang="en-US" sz="37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2134691"/>
            <a:ext cx="3496877" cy="2286298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2296410" y="2276475"/>
            <a:ext cx="226808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</a:t>
            </a:r>
            <a:endParaRPr lang="en-US" sz="1750" dirty="0"/>
          </a:p>
        </p:txBody>
      </p:sp>
      <p:sp>
        <p:nvSpPr>
          <p:cNvPr id="5" name="Text 2"/>
          <p:cNvSpPr/>
          <p:nvPr/>
        </p:nvSpPr>
        <p:spPr>
          <a:xfrm>
            <a:off x="875881" y="2890639"/>
            <a:ext cx="306806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Standardize Date Format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875881" y="3299321"/>
            <a:ext cx="3068065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Fix the date format in the order export to prevent future data inconsistencies.</a:t>
            </a:r>
            <a:endParaRPr lang="en-US" sz="1450" dirty="0"/>
          </a:p>
        </p:txBody>
      </p:sp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47359" y="2134691"/>
            <a:ext cx="3496877" cy="2286298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5982294" y="2276475"/>
            <a:ext cx="226808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2</a:t>
            </a:r>
            <a:endParaRPr lang="en-US" sz="1750" dirty="0"/>
          </a:p>
        </p:txBody>
      </p:sp>
      <p:sp>
        <p:nvSpPr>
          <p:cNvPr id="9" name="Text 5"/>
          <p:cNvSpPr/>
          <p:nvPr/>
        </p:nvSpPr>
        <p:spPr>
          <a:xfrm>
            <a:off x="4561766" y="2890639"/>
            <a:ext cx="306806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Summer Bundle</a:t>
            </a:r>
            <a:endParaRPr lang="en-US" sz="1850" dirty="0"/>
          </a:p>
        </p:txBody>
      </p:sp>
      <p:sp>
        <p:nvSpPr>
          <p:cNvPr id="10" name="Text 6"/>
          <p:cNvSpPr/>
          <p:nvPr/>
        </p:nvSpPr>
        <p:spPr>
          <a:xfrm>
            <a:off x="4561766" y="3299321"/>
            <a:ext cx="3068065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Create a summer bundle pairing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Vinho Verde + Ginjinha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— leveraging our two top drinks.</a:t>
            </a:r>
            <a:endParaRPr lang="en-US" sz="1450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33244" y="2134691"/>
            <a:ext cx="3496877" cy="2286298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9668179" y="2276475"/>
            <a:ext cx="226808" cy="2834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3</a:t>
            </a:r>
            <a:endParaRPr lang="en-US" sz="1750" dirty="0"/>
          </a:p>
        </p:txBody>
      </p:sp>
      <p:sp>
        <p:nvSpPr>
          <p:cNvPr id="13" name="Text 8"/>
          <p:cNvSpPr/>
          <p:nvPr/>
        </p:nvSpPr>
        <p:spPr>
          <a:xfrm>
            <a:off x="8247650" y="2890639"/>
            <a:ext cx="3068065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Reorder Ceramic Bowls</a:t>
            </a:r>
            <a:endParaRPr lang="en-US" sz="1850" dirty="0"/>
          </a:p>
        </p:txBody>
      </p:sp>
      <p:sp>
        <p:nvSpPr>
          <p:cNvPr id="14" name="Text 9"/>
          <p:cNvSpPr/>
          <p:nvPr/>
        </p:nvSpPr>
        <p:spPr>
          <a:xfrm>
            <a:off x="8247650" y="3299321"/>
            <a:ext cx="3068065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Place the reorder </a:t>
            </a:r>
            <a:pPr algn="l" indent="0" marL="0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before August</a:t>
            </a:r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to avoid stocking out of our second-best product.</a:t>
            </a:r>
            <a:endParaRPr lang="en-US" sz="1450" dirty="0"/>
          </a:p>
        </p:txBody>
      </p:sp>
      <p:sp>
        <p:nvSpPr>
          <p:cNvPr id="15" name="Shape 10"/>
          <p:cNvSpPr/>
          <p:nvPr/>
        </p:nvSpPr>
        <p:spPr>
          <a:xfrm>
            <a:off x="661475" y="4633615"/>
            <a:ext cx="10868745" cy="1058366"/>
          </a:xfrm>
          <a:prstGeom prst="roundRect">
            <a:avLst>
              <a:gd name="adj" fmla="val 7501"/>
            </a:avLst>
          </a:prstGeom>
          <a:solidFill>
            <a:srgbClr val="E1E1EA"/>
          </a:solidFill>
          <a:ln/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0482" y="4901307"/>
            <a:ext cx="236234" cy="189012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1275723" y="4869855"/>
            <a:ext cx="10065490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These three actions address data quality, product strategy, and inventory. The bundle leverages our top drinks; the bowl reorder ensures we don't stock out of our second-best product.</a:t>
            </a:r>
            <a:endParaRPr lang="en-US" sz="14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857647"/>
            <a:ext cx="6296860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Let's Execute Q3</a:t>
            </a:r>
            <a:endParaRPr lang="en-US" sz="3700" dirty="0"/>
          </a:p>
        </p:txBody>
      </p:sp>
      <p:sp>
        <p:nvSpPr>
          <p:cNvPr id="4" name="Shape 1"/>
          <p:cNvSpPr/>
          <p:nvPr/>
        </p:nvSpPr>
        <p:spPr>
          <a:xfrm>
            <a:off x="5233360" y="1731764"/>
            <a:ext cx="3053877" cy="1404243"/>
          </a:xfrm>
          <a:prstGeom prst="roundRect">
            <a:avLst>
              <a:gd name="adj" fmla="val 5653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428717" y="1927126"/>
            <a:ext cx="2663163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Solid Q2 Results</a:t>
            </a:r>
            <a:endParaRPr lang="en-US" sz="1850" dirty="0"/>
          </a:p>
        </p:txBody>
      </p:sp>
      <p:sp>
        <p:nvSpPr>
          <p:cNvPr id="6" name="Text 3"/>
          <p:cNvSpPr/>
          <p:nvPr/>
        </p:nvSpPr>
        <p:spPr>
          <a:xfrm>
            <a:off x="5428717" y="2335808"/>
            <a:ext cx="2663163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120 orders · €3,395.50 revenue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8476244" y="1731764"/>
            <a:ext cx="3053976" cy="1404243"/>
          </a:xfrm>
          <a:prstGeom prst="roundRect">
            <a:avLst>
              <a:gd name="adj" fmla="val 5653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671601" y="1927126"/>
            <a:ext cx="2663262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Clean Data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8671601" y="2335808"/>
            <a:ext cx="2663262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Issues found, fixed, and documented</a:t>
            </a:r>
            <a:endParaRPr lang="en-US" sz="1450" dirty="0"/>
          </a:p>
        </p:txBody>
      </p:sp>
      <p:sp>
        <p:nvSpPr>
          <p:cNvPr id="10" name="Shape 7"/>
          <p:cNvSpPr/>
          <p:nvPr/>
        </p:nvSpPr>
        <p:spPr>
          <a:xfrm>
            <a:off x="5233360" y="3325019"/>
            <a:ext cx="6296860" cy="1101824"/>
          </a:xfrm>
          <a:prstGeom prst="roundRect">
            <a:avLst>
              <a:gd name="adj" fmla="val 7205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5428717" y="3520380"/>
            <a:ext cx="5906146" cy="2952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Clear Roadmap</a:t>
            </a:r>
            <a:endParaRPr lang="en-US" sz="1850" dirty="0"/>
          </a:p>
        </p:txBody>
      </p:sp>
      <p:sp>
        <p:nvSpPr>
          <p:cNvPr id="12" name="Text 9"/>
          <p:cNvSpPr/>
          <p:nvPr/>
        </p:nvSpPr>
        <p:spPr>
          <a:xfrm>
            <a:off x="5428717" y="3929062"/>
            <a:ext cx="5906146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Three focused actions for Q3</a:t>
            </a:r>
            <a:endParaRPr lang="en-US" sz="1450" dirty="0"/>
          </a:p>
        </p:txBody>
      </p:sp>
      <p:sp>
        <p:nvSpPr>
          <p:cNvPr id="13" name="Shape 10"/>
          <p:cNvSpPr/>
          <p:nvPr/>
        </p:nvSpPr>
        <p:spPr>
          <a:xfrm>
            <a:off x="5233360" y="4639469"/>
            <a:ext cx="6296860" cy="1360785"/>
          </a:xfrm>
          <a:prstGeom prst="roundRect">
            <a:avLst>
              <a:gd name="adj" fmla="val 5834"/>
            </a:avLst>
          </a:prstGeom>
          <a:solidFill>
            <a:srgbClr val="E1E1EA"/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2367" y="4907161"/>
            <a:ext cx="236234" cy="189012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5847608" y="4875709"/>
            <a:ext cx="5493605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45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We have solid Q2 results, clean data, and a clear roadmap. Let's focus on these three actions and build on our momentum. Questions?</a:t>
            </a:r>
            <a:endParaRPr lang="en-US" sz="14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2026-09-18T13:32:54Z</dcterms:created>
  <dcterms:modified xsi:type="dcterms:W3CDTF">2026-09-18T13:32:54Z</dcterms:modified>
</cp:coreProperties>
</file>