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png"/><Relationship Id="rId10" Type="http://schemas.openxmlformats.org/officeDocument/2006/relationships/image" Target="../media/image15.png"/><Relationship Id="rId11" Type="http://schemas.openxmlformats.org/officeDocument/2006/relationships/image" Target="../media/image16.png"/><Relationship Id="rId12"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8.png"/><Relationship Id="rId4" Type="http://schemas.openxmlformats.org/officeDocument/2006/relationships/image" Target="../media/image11.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3.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4.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30.png"/><Relationship Id="rId11" Type="http://schemas.openxmlformats.org/officeDocument/2006/relationships/image" Target="../media/image31.png"/><Relationship Id="rId12" Type="http://schemas.openxmlformats.org/officeDocument/2006/relationships/image" Target="../media/image32.png"/><Relationship Id="rId13"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11.png"/><Relationship Id="rId6" Type="http://schemas.openxmlformats.org/officeDocument/2006/relationships/image" Target="../media/image3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 Id="rId3" Type="http://schemas.openxmlformats.org/officeDocument/2006/relationships/image" Target="../media/image4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9"/>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4729162" y="1811238"/>
            <a:ext cx="2733675" cy="285750"/>
          </a:xfrm>
          <a:prstGeom prst="rect">
            <a:avLst/>
          </a:prstGeom>
        </p:spPr>
      </p:pic>
      <p:pic>
        <p:nvPicPr>
          <p:cNvPr id="4" name="Picture 3" descr="image.png"/>
          <p:cNvPicPr>
            <a:picLocks noChangeAspect="1"/>
          </p:cNvPicPr>
          <p:nvPr/>
        </p:nvPicPr>
        <p:blipFill>
          <a:blip r:embed="rId4"/>
          <a:stretch>
            <a:fillRect/>
          </a:stretch>
        </p:blipFill>
        <p:spPr>
          <a:xfrm>
            <a:off x="571500" y="3818036"/>
            <a:ext cx="2619375" cy="990600"/>
          </a:xfrm>
          <a:prstGeom prst="rect">
            <a:avLst/>
          </a:prstGeom>
        </p:spPr>
      </p:pic>
      <p:pic>
        <p:nvPicPr>
          <p:cNvPr id="5" name="Picture 4" descr="image.png"/>
          <p:cNvPicPr>
            <a:picLocks noChangeAspect="1"/>
          </p:cNvPicPr>
          <p:nvPr/>
        </p:nvPicPr>
        <p:blipFill>
          <a:blip r:embed="rId4"/>
          <a:stretch>
            <a:fillRect/>
          </a:stretch>
        </p:blipFill>
        <p:spPr>
          <a:xfrm>
            <a:off x="3381375" y="3818036"/>
            <a:ext cx="2619375" cy="990600"/>
          </a:xfrm>
          <a:prstGeom prst="rect">
            <a:avLst/>
          </a:prstGeom>
        </p:spPr>
      </p:pic>
      <p:pic>
        <p:nvPicPr>
          <p:cNvPr id="6" name="Picture 5" descr="image.png"/>
          <p:cNvPicPr>
            <a:picLocks noChangeAspect="1"/>
          </p:cNvPicPr>
          <p:nvPr/>
        </p:nvPicPr>
        <p:blipFill>
          <a:blip r:embed="rId4"/>
          <a:stretch>
            <a:fillRect/>
          </a:stretch>
        </p:blipFill>
        <p:spPr>
          <a:xfrm>
            <a:off x="6191250" y="3818036"/>
            <a:ext cx="2619375" cy="990600"/>
          </a:xfrm>
          <a:prstGeom prst="rect">
            <a:avLst/>
          </a:prstGeom>
        </p:spPr>
      </p:pic>
      <p:pic>
        <p:nvPicPr>
          <p:cNvPr id="7" name="Picture 6" descr="image.png"/>
          <p:cNvPicPr>
            <a:picLocks noChangeAspect="1"/>
          </p:cNvPicPr>
          <p:nvPr/>
        </p:nvPicPr>
        <p:blipFill>
          <a:blip r:embed="rId4"/>
          <a:stretch>
            <a:fillRect/>
          </a:stretch>
        </p:blipFill>
        <p:spPr>
          <a:xfrm>
            <a:off x="9001125" y="3818036"/>
            <a:ext cx="2619375" cy="990600"/>
          </a:xfrm>
          <a:prstGeom prst="rect">
            <a:avLst/>
          </a:prstGeom>
        </p:spPr>
      </p:pic>
      <p:sp>
        <p:nvSpPr>
          <p:cNvPr id="8" name="TextBox 7"/>
          <p:cNvSpPr txBox="1"/>
          <p:nvPr/>
        </p:nvSpPr>
        <p:spPr>
          <a:xfrm>
            <a:off x="3585686" y="2287488"/>
            <a:ext cx="5020627" cy="635198"/>
          </a:xfrm>
          <a:prstGeom prst="rect">
            <a:avLst/>
          </a:prstGeom>
          <a:noFill/>
        </p:spPr>
        <p:txBody>
          <a:bodyPr wrap="square" lIns="0" rIns="0" tIns="0" bIns="0" anchor="t">
            <a:spAutoFit/>
          </a:bodyPr>
          <a:lstStyle/>
          <a:p>
            <a:pPr algn="ctr">
              <a:lnSpc>
                <a:spcPts val="5002"/>
              </a:lnSpc>
            </a:pPr>
            <a:r>
              <a:rPr b="1" sz="4350" i="0" u="none">
                <a:solidFill>
                  <a:srgbClr val="0F172A"/>
                </a:solidFill>
                <a:latin typeface="Cinzel"/>
              </a:rPr>
              <a:t>Q2 2026 Results</a:t>
            </a:r>
          </a:p>
        </p:txBody>
      </p:sp>
      <p:sp>
        <p:nvSpPr>
          <p:cNvPr id="9" name="TextBox 8"/>
          <p:cNvSpPr txBox="1"/>
          <p:nvPr/>
        </p:nvSpPr>
        <p:spPr>
          <a:xfrm>
            <a:off x="2352675" y="3075086"/>
            <a:ext cx="7486650" cy="314325"/>
          </a:xfrm>
          <a:prstGeom prst="rect">
            <a:avLst/>
          </a:prstGeom>
          <a:noFill/>
        </p:spPr>
        <p:txBody>
          <a:bodyPr wrap="square" lIns="0" rIns="0" tIns="0" bIns="0" anchor="t">
            <a:spAutoFit/>
          </a:bodyPr>
          <a:lstStyle/>
          <a:p>
            <a:pPr algn="ctr">
              <a:lnSpc>
                <a:spcPts val="2475"/>
              </a:lnSpc>
            </a:pPr>
            <a:r>
              <a:rPr b="0" sz="1650" i="0" u="none">
                <a:solidFill>
                  <a:srgbClr val="64748B"/>
                </a:solidFill>
                <a:latin typeface="Plus Jakarta Sans"/>
              </a:rPr>
              <a:t>Quarterly Performance Overview &amp; Q3 Action Plan for Our Two-Person Team</a:t>
            </a:r>
          </a:p>
        </p:txBody>
      </p:sp>
      <p:pic>
        <p:nvPicPr>
          <p:cNvPr id="10" name="Picture 9" descr="image.png"/>
          <p:cNvPicPr>
            <a:picLocks noChangeAspect="1"/>
          </p:cNvPicPr>
          <p:nvPr/>
        </p:nvPicPr>
        <p:blipFill>
          <a:blip r:embed="rId5"/>
          <a:stretch>
            <a:fillRect/>
          </a:stretch>
        </p:blipFill>
        <p:spPr>
          <a:xfrm>
            <a:off x="762000" y="6376987"/>
            <a:ext cx="142875" cy="142875"/>
          </a:xfrm>
          <a:prstGeom prst="rect">
            <a:avLst/>
          </a:prstGeom>
        </p:spPr>
      </p:pic>
      <p:sp>
        <p:nvSpPr>
          <p:cNvPr id="11" name="TextBox 10"/>
          <p:cNvSpPr txBox="1"/>
          <p:nvPr/>
        </p:nvSpPr>
        <p:spPr>
          <a:xfrm>
            <a:off x="1000125" y="6286500"/>
            <a:ext cx="10467975" cy="323850"/>
          </a:xfrm>
          <a:prstGeom prst="rect">
            <a:avLst/>
          </a:prstGeom>
          <a:noFill/>
        </p:spPr>
        <p:txBody>
          <a:bodyPr wrap="square" lIns="0" rIns="0" tIns="0" bIns="0" anchor="t">
            <a:spAutoFit/>
          </a:bodyPr>
          <a:lstStyle/>
          <a:p>
            <a:pPr algn="l"/>
            <a:r>
              <a:rPr b="1" sz="1012" i="0" u="none">
                <a:solidFill>
                  <a:srgbClr val="334155"/>
                </a:solidFill>
                <a:latin typeface="Plus Jakarta Sans"/>
              </a:rPr>
              <a:t>Speaker Notes:</a:t>
            </a:r>
            <a:r>
              <a:rPr b="0" sz="1012" i="0" u="none">
                <a:solidFill>
                  <a:srgbClr val="334155"/>
                </a:solidFill>
                <a:latin typeface="Plus Jakarta Sans"/>
              </a:rPr>
              <a:t> Welcome team. Today we are reviewing our Q2 2026 performance for the Quinta da Ribeira online shop, covering monthly sales, category breakdown, top items, regional figures, data cleanups, and our three action items for Q3.</a:t>
            </a:r>
          </a:p>
        </p:txBody>
      </p:sp>
      <p:sp>
        <p:nvSpPr>
          <p:cNvPr id="12" name="TextBox 11"/>
          <p:cNvSpPr txBox="1"/>
          <p:nvPr/>
        </p:nvSpPr>
        <p:spPr>
          <a:xfrm>
            <a:off x="723900" y="4018061"/>
            <a:ext cx="2314575" cy="381000"/>
          </a:xfrm>
          <a:prstGeom prst="rect">
            <a:avLst/>
          </a:prstGeom>
          <a:noFill/>
        </p:spPr>
        <p:txBody>
          <a:bodyPr wrap="square" lIns="0" rIns="0" tIns="0" bIns="0" anchor="t">
            <a:spAutoFit/>
          </a:bodyPr>
          <a:lstStyle/>
          <a:p>
            <a:pPr algn="ctr"/>
            <a:r>
              <a:rPr b="1" sz="2400" i="0" u="none">
                <a:solidFill>
                  <a:srgbClr val="C85A32"/>
                </a:solidFill>
                <a:latin typeface="Plus Jakarta Sans"/>
              </a:rPr>
              <a:t>€3,395.50</a:t>
            </a:r>
          </a:p>
        </p:txBody>
      </p:sp>
      <p:sp>
        <p:nvSpPr>
          <p:cNvPr id="13" name="TextBox 12"/>
          <p:cNvSpPr txBox="1"/>
          <p:nvPr/>
        </p:nvSpPr>
        <p:spPr>
          <a:xfrm>
            <a:off x="723900" y="4437161"/>
            <a:ext cx="2314575" cy="171450"/>
          </a:xfrm>
          <a:prstGeom prst="rect">
            <a:avLst/>
          </a:prstGeom>
          <a:noFill/>
        </p:spPr>
        <p:txBody>
          <a:bodyPr wrap="square" lIns="0" rIns="0" tIns="0" bIns="0" anchor="t">
            <a:spAutoFit/>
          </a:bodyPr>
          <a:lstStyle/>
          <a:p>
            <a:pPr algn="ctr"/>
            <a:r>
              <a:rPr b="0" sz="1050" i="0" u="none">
                <a:solidFill>
                  <a:srgbClr val="64748B"/>
                </a:solidFill>
                <a:latin typeface="Plus Jakarta Sans"/>
              </a:rPr>
              <a:t>TOTAL REVENUE</a:t>
            </a:r>
          </a:p>
        </p:txBody>
      </p:sp>
      <p:sp>
        <p:nvSpPr>
          <p:cNvPr id="14" name="TextBox 13"/>
          <p:cNvSpPr txBox="1"/>
          <p:nvPr/>
        </p:nvSpPr>
        <p:spPr>
          <a:xfrm>
            <a:off x="3533775" y="4018061"/>
            <a:ext cx="2314575" cy="381000"/>
          </a:xfrm>
          <a:prstGeom prst="rect">
            <a:avLst/>
          </a:prstGeom>
          <a:noFill/>
        </p:spPr>
        <p:txBody>
          <a:bodyPr wrap="square" lIns="0" rIns="0" tIns="0" bIns="0" anchor="t">
            <a:spAutoFit/>
          </a:bodyPr>
          <a:lstStyle/>
          <a:p>
            <a:pPr algn="ctr"/>
            <a:r>
              <a:rPr b="1" sz="2400" i="0" u="none">
                <a:solidFill>
                  <a:srgbClr val="C85A32"/>
                </a:solidFill>
                <a:latin typeface="Plus Jakarta Sans"/>
              </a:rPr>
              <a:t>120</a:t>
            </a:r>
          </a:p>
        </p:txBody>
      </p:sp>
      <p:sp>
        <p:nvSpPr>
          <p:cNvPr id="15" name="TextBox 14"/>
          <p:cNvSpPr txBox="1"/>
          <p:nvPr/>
        </p:nvSpPr>
        <p:spPr>
          <a:xfrm>
            <a:off x="3533775" y="4437161"/>
            <a:ext cx="2314575" cy="171450"/>
          </a:xfrm>
          <a:prstGeom prst="rect">
            <a:avLst/>
          </a:prstGeom>
          <a:noFill/>
        </p:spPr>
        <p:txBody>
          <a:bodyPr wrap="square" lIns="0" rIns="0" tIns="0" bIns="0" anchor="t">
            <a:spAutoFit/>
          </a:bodyPr>
          <a:lstStyle/>
          <a:p>
            <a:pPr algn="ctr"/>
            <a:r>
              <a:rPr b="0" sz="1050" i="0" u="none">
                <a:solidFill>
                  <a:srgbClr val="64748B"/>
                </a:solidFill>
                <a:latin typeface="Plus Jakarta Sans"/>
              </a:rPr>
              <a:t>TOTAL ORDERS</a:t>
            </a:r>
          </a:p>
        </p:txBody>
      </p:sp>
      <p:sp>
        <p:nvSpPr>
          <p:cNvPr id="16" name="TextBox 15"/>
          <p:cNvSpPr txBox="1"/>
          <p:nvPr/>
        </p:nvSpPr>
        <p:spPr>
          <a:xfrm>
            <a:off x="6343650" y="4018061"/>
            <a:ext cx="2314575" cy="381000"/>
          </a:xfrm>
          <a:prstGeom prst="rect">
            <a:avLst/>
          </a:prstGeom>
          <a:noFill/>
        </p:spPr>
        <p:txBody>
          <a:bodyPr wrap="square" lIns="0" rIns="0" tIns="0" bIns="0" anchor="t">
            <a:spAutoFit/>
          </a:bodyPr>
          <a:lstStyle/>
          <a:p>
            <a:pPr algn="ctr"/>
            <a:r>
              <a:rPr b="1" sz="2400" i="0" u="none">
                <a:solidFill>
                  <a:srgbClr val="C85A32"/>
                </a:solidFill>
                <a:latin typeface="Plus Jakarta Sans"/>
              </a:rPr>
              <a:t>20</a:t>
            </a:r>
          </a:p>
        </p:txBody>
      </p:sp>
      <p:sp>
        <p:nvSpPr>
          <p:cNvPr id="17" name="TextBox 16"/>
          <p:cNvSpPr txBox="1"/>
          <p:nvPr/>
        </p:nvSpPr>
        <p:spPr>
          <a:xfrm>
            <a:off x="6343650" y="4437161"/>
            <a:ext cx="2314575" cy="171450"/>
          </a:xfrm>
          <a:prstGeom prst="rect">
            <a:avLst/>
          </a:prstGeom>
          <a:noFill/>
        </p:spPr>
        <p:txBody>
          <a:bodyPr wrap="square" lIns="0" rIns="0" tIns="0" bIns="0" anchor="t">
            <a:spAutoFit/>
          </a:bodyPr>
          <a:lstStyle/>
          <a:p>
            <a:pPr algn="ctr"/>
            <a:r>
              <a:rPr b="0" sz="1050" i="0" u="none">
                <a:solidFill>
                  <a:srgbClr val="64748B"/>
                </a:solidFill>
                <a:latin typeface="Plus Jakarta Sans"/>
              </a:rPr>
              <a:t>UNIQUE CUSTOMERS</a:t>
            </a:r>
          </a:p>
        </p:txBody>
      </p:sp>
      <p:sp>
        <p:nvSpPr>
          <p:cNvPr id="18" name="TextBox 17"/>
          <p:cNvSpPr txBox="1"/>
          <p:nvPr/>
        </p:nvSpPr>
        <p:spPr>
          <a:xfrm>
            <a:off x="9153525" y="4018061"/>
            <a:ext cx="2314575" cy="381000"/>
          </a:xfrm>
          <a:prstGeom prst="rect">
            <a:avLst/>
          </a:prstGeom>
          <a:noFill/>
        </p:spPr>
        <p:txBody>
          <a:bodyPr wrap="square" lIns="0" rIns="0" tIns="0" bIns="0" anchor="t">
            <a:spAutoFit/>
          </a:bodyPr>
          <a:lstStyle/>
          <a:p>
            <a:pPr algn="ctr"/>
            <a:r>
              <a:rPr b="1" sz="2400" i="0" u="none">
                <a:solidFill>
                  <a:srgbClr val="C85A32"/>
                </a:solidFill>
                <a:latin typeface="Plus Jakarta Sans"/>
              </a:rPr>
              <a:t>€28.30</a:t>
            </a:r>
          </a:p>
        </p:txBody>
      </p:sp>
      <p:sp>
        <p:nvSpPr>
          <p:cNvPr id="19" name="TextBox 18"/>
          <p:cNvSpPr txBox="1"/>
          <p:nvPr/>
        </p:nvSpPr>
        <p:spPr>
          <a:xfrm>
            <a:off x="9153525" y="4437161"/>
            <a:ext cx="2314575" cy="171450"/>
          </a:xfrm>
          <a:prstGeom prst="rect">
            <a:avLst/>
          </a:prstGeom>
          <a:noFill/>
        </p:spPr>
        <p:txBody>
          <a:bodyPr wrap="square" lIns="0" rIns="0" tIns="0" bIns="0" anchor="t">
            <a:spAutoFit/>
          </a:bodyPr>
          <a:lstStyle/>
          <a:p>
            <a:pPr algn="ctr"/>
            <a:r>
              <a:rPr b="0" sz="1050" i="0" u="none">
                <a:solidFill>
                  <a:srgbClr val="64748B"/>
                </a:solidFill>
                <a:latin typeface="Plus Jakarta Sans"/>
              </a:rPr>
              <a:t>AVERAGE ORDER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9"/>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943225"/>
            <a:ext cx="5334000" cy="1543050"/>
          </a:xfrm>
          <a:prstGeom prst="rect">
            <a:avLst/>
          </a:prstGeom>
        </p:spPr>
      </p:pic>
      <p:pic>
        <p:nvPicPr>
          <p:cNvPr id="4" name="Picture 3" descr="image.png"/>
          <p:cNvPicPr>
            <a:picLocks noChangeAspect="1"/>
          </p:cNvPicPr>
          <p:nvPr/>
        </p:nvPicPr>
        <p:blipFill>
          <a:blip r:embed="rId4"/>
          <a:stretch>
            <a:fillRect/>
          </a:stretch>
        </p:blipFill>
        <p:spPr>
          <a:xfrm>
            <a:off x="6286500" y="2483643"/>
            <a:ext cx="5334000" cy="2462212"/>
          </a:xfrm>
          <a:prstGeom prst="rect">
            <a:avLst/>
          </a:prstGeom>
        </p:spPr>
      </p:pic>
      <p:sp>
        <p:nvSpPr>
          <p:cNvPr id="5" name="TextBox 4"/>
          <p:cNvSpPr txBox="1"/>
          <p:nvPr/>
        </p:nvSpPr>
        <p:spPr>
          <a:xfrm>
            <a:off x="571500" y="476250"/>
            <a:ext cx="11601450" cy="457200"/>
          </a:xfrm>
          <a:prstGeom prst="rect">
            <a:avLst/>
          </a:prstGeom>
          <a:noFill/>
        </p:spPr>
        <p:txBody>
          <a:bodyPr wrap="square" lIns="0" rIns="0" tIns="0" bIns="0" anchor="t">
            <a:spAutoFit/>
          </a:bodyPr>
          <a:lstStyle/>
          <a:p>
            <a:pPr algn="l"/>
            <a:r>
              <a:rPr b="1" sz="2550" i="0" u="none">
                <a:solidFill>
                  <a:srgbClr val="1E293B"/>
                </a:solidFill>
                <a:latin typeface="Cinzel"/>
              </a:rPr>
              <a:t>Revenue by Month</a:t>
            </a:r>
          </a:p>
        </p:txBody>
      </p:sp>
      <p:sp>
        <p:nvSpPr>
          <p:cNvPr id="6" name="Rectangle 5"/>
          <p:cNvSpPr/>
          <p:nvPr/>
        </p:nvSpPr>
        <p:spPr>
          <a:xfrm>
            <a:off x="571500" y="1028700"/>
            <a:ext cx="11049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image.png"/>
          <p:cNvPicPr>
            <a:picLocks noChangeAspect="1"/>
          </p:cNvPicPr>
          <p:nvPr/>
        </p:nvPicPr>
        <p:blipFill>
          <a:blip r:embed="rId5"/>
          <a:stretch>
            <a:fillRect/>
          </a:stretch>
        </p:blipFill>
        <p:spPr>
          <a:xfrm>
            <a:off x="762000" y="6376987"/>
            <a:ext cx="142875" cy="142875"/>
          </a:xfrm>
          <a:prstGeom prst="rect">
            <a:avLst/>
          </a:prstGeom>
        </p:spPr>
      </p:pic>
      <p:sp>
        <p:nvSpPr>
          <p:cNvPr id="8" name="TextBox 7"/>
          <p:cNvSpPr txBox="1"/>
          <p:nvPr/>
        </p:nvSpPr>
        <p:spPr>
          <a:xfrm>
            <a:off x="1000125" y="6286500"/>
            <a:ext cx="10467975" cy="323850"/>
          </a:xfrm>
          <a:prstGeom prst="rect">
            <a:avLst/>
          </a:prstGeom>
          <a:noFill/>
        </p:spPr>
        <p:txBody>
          <a:bodyPr wrap="square" lIns="0" rIns="0" tIns="0" bIns="0" anchor="t">
            <a:spAutoFit/>
          </a:bodyPr>
          <a:lstStyle/>
          <a:p>
            <a:pPr algn="l"/>
            <a:r>
              <a:rPr b="1" sz="1012" i="0" u="none">
                <a:solidFill>
                  <a:srgbClr val="334155"/>
                </a:solidFill>
                <a:latin typeface="Plus Jakarta Sans"/>
              </a:rPr>
              <a:t>Speaker Notes:</a:t>
            </a:r>
            <a:r>
              <a:rPr b="0" sz="1012" i="0" u="none">
                <a:solidFill>
                  <a:srgbClr val="334155"/>
                </a:solidFill>
                <a:latin typeface="Plus Jakarta Sans"/>
              </a:rPr>
              <a:t> April was our strongest month bringing in €1,538.60. Revenue dipped in May to €847.40 before rebounding in June to €1,009.50, totaling €3,395.50 across 120 orders for Q2.</a:t>
            </a:r>
          </a:p>
        </p:txBody>
      </p:sp>
      <p:sp>
        <p:nvSpPr>
          <p:cNvPr id="9" name="TextBox 8"/>
          <p:cNvSpPr txBox="1"/>
          <p:nvPr/>
        </p:nvSpPr>
        <p:spPr>
          <a:xfrm>
            <a:off x="6534150" y="2759868"/>
            <a:ext cx="5110638" cy="257175"/>
          </a:xfrm>
          <a:prstGeom prst="rect">
            <a:avLst/>
          </a:prstGeom>
          <a:noFill/>
        </p:spPr>
        <p:txBody>
          <a:bodyPr wrap="square" lIns="0" rIns="0" tIns="0" bIns="0" anchor="t">
            <a:spAutoFit/>
          </a:bodyPr>
          <a:lstStyle/>
          <a:p>
            <a:pPr algn="l"/>
            <a:r>
              <a:rPr b="1" sz="1500" i="0" u="none">
                <a:solidFill>
                  <a:srgbClr val="1E293B"/>
                </a:solidFill>
                <a:latin typeface="Cinzel"/>
              </a:rPr>
              <a:t>Quarter Total: €3,395.50</a:t>
            </a:r>
          </a:p>
        </p:txBody>
      </p:sp>
      <p:sp>
        <p:nvSpPr>
          <p:cNvPr id="10" name="TextBox 9"/>
          <p:cNvSpPr txBox="1"/>
          <p:nvPr/>
        </p:nvSpPr>
        <p:spPr>
          <a:xfrm>
            <a:off x="6534150" y="3112293"/>
            <a:ext cx="4867275" cy="242887"/>
          </a:xfrm>
          <a:prstGeom prst="rect">
            <a:avLst/>
          </a:prstGeom>
          <a:noFill/>
        </p:spPr>
        <p:txBody>
          <a:bodyPr wrap="square" lIns="0" rIns="0" tIns="0" bIns="0" anchor="t">
            <a:spAutoFit/>
          </a:bodyPr>
          <a:lstStyle/>
          <a:p>
            <a:pPr algn="l">
              <a:lnSpc>
                <a:spcPts val="1912"/>
              </a:lnSpc>
            </a:pPr>
            <a:r>
              <a:rPr b="0" sz="1275" i="0" u="none">
                <a:solidFill>
                  <a:srgbClr val="475569"/>
                </a:solidFill>
                <a:latin typeface="Plus Jakarta Sans"/>
              </a:rPr>
              <a:t>• </a:t>
            </a:r>
            <a:r>
              <a:rPr b="1" sz="1275" i="0" u="none">
                <a:solidFill>
                  <a:srgbClr val="475569"/>
                </a:solidFill>
                <a:latin typeface="Plus Jakarta Sans"/>
              </a:rPr>
              <a:t>April</a:t>
            </a:r>
            <a:r>
              <a:rPr b="0" sz="1275" i="0" u="none">
                <a:solidFill>
                  <a:srgbClr val="475569"/>
                </a:solidFill>
                <a:latin typeface="Plus Jakarta Sans"/>
              </a:rPr>
              <a:t> was our highest revenue month at </a:t>
            </a:r>
            <a:r>
              <a:rPr b="1" sz="1275" i="0" u="none">
                <a:solidFill>
                  <a:srgbClr val="475569"/>
                </a:solidFill>
                <a:latin typeface="Plus Jakarta Sans"/>
              </a:rPr>
              <a:t>€1,538.60</a:t>
            </a:r>
            <a:r>
              <a:rPr b="0" sz="1275" i="0" u="none">
                <a:solidFill>
                  <a:srgbClr val="475569"/>
                </a:solidFill>
                <a:latin typeface="Plus Jakarta Sans"/>
              </a:rPr>
              <a:t>.</a:t>
            </a:r>
          </a:p>
        </p:txBody>
      </p:sp>
      <p:sp>
        <p:nvSpPr>
          <p:cNvPr id="11" name="TextBox 10"/>
          <p:cNvSpPr txBox="1"/>
          <p:nvPr/>
        </p:nvSpPr>
        <p:spPr>
          <a:xfrm>
            <a:off x="6534150" y="3469481"/>
            <a:ext cx="4867275" cy="242887"/>
          </a:xfrm>
          <a:prstGeom prst="rect">
            <a:avLst/>
          </a:prstGeom>
          <a:noFill/>
        </p:spPr>
        <p:txBody>
          <a:bodyPr wrap="square" lIns="0" rIns="0" tIns="0" bIns="0" anchor="t">
            <a:spAutoFit/>
          </a:bodyPr>
          <a:lstStyle/>
          <a:p>
            <a:pPr algn="l">
              <a:lnSpc>
                <a:spcPts val="1912"/>
              </a:lnSpc>
            </a:pPr>
            <a:r>
              <a:rPr b="0" sz="1275" i="0" u="none">
                <a:solidFill>
                  <a:srgbClr val="475569"/>
                </a:solidFill>
                <a:latin typeface="Plus Jakarta Sans"/>
              </a:rPr>
              <a:t>• </a:t>
            </a:r>
            <a:r>
              <a:rPr b="1" sz="1275" i="0" u="none">
                <a:solidFill>
                  <a:srgbClr val="475569"/>
                </a:solidFill>
                <a:latin typeface="Plus Jakarta Sans"/>
              </a:rPr>
              <a:t>May</a:t>
            </a:r>
            <a:r>
              <a:rPr b="0" sz="1275" i="0" u="none">
                <a:solidFill>
                  <a:srgbClr val="475569"/>
                </a:solidFill>
                <a:latin typeface="Plus Jakarta Sans"/>
              </a:rPr>
              <a:t> generated </a:t>
            </a:r>
            <a:r>
              <a:rPr b="1" sz="1275" i="0" u="none">
                <a:solidFill>
                  <a:srgbClr val="475569"/>
                </a:solidFill>
                <a:latin typeface="Plus Jakarta Sans"/>
              </a:rPr>
              <a:t>€847.40</a:t>
            </a:r>
            <a:r>
              <a:rPr b="0" sz="1275" i="0" u="none">
                <a:solidFill>
                  <a:srgbClr val="475569"/>
                </a:solidFill>
                <a:latin typeface="Plus Jakarta Sans"/>
              </a:rPr>
              <a:t>.</a:t>
            </a:r>
          </a:p>
        </p:txBody>
      </p:sp>
      <p:sp>
        <p:nvSpPr>
          <p:cNvPr id="12" name="TextBox 11"/>
          <p:cNvSpPr txBox="1"/>
          <p:nvPr/>
        </p:nvSpPr>
        <p:spPr>
          <a:xfrm>
            <a:off x="6534150" y="3826668"/>
            <a:ext cx="4867275" cy="242887"/>
          </a:xfrm>
          <a:prstGeom prst="rect">
            <a:avLst/>
          </a:prstGeom>
          <a:noFill/>
        </p:spPr>
        <p:txBody>
          <a:bodyPr wrap="square" lIns="0" rIns="0" tIns="0" bIns="0" anchor="t">
            <a:spAutoFit/>
          </a:bodyPr>
          <a:lstStyle/>
          <a:p>
            <a:pPr algn="l">
              <a:lnSpc>
                <a:spcPts val="1912"/>
              </a:lnSpc>
            </a:pPr>
            <a:r>
              <a:rPr b="0" sz="1275" i="0" u="none">
                <a:solidFill>
                  <a:srgbClr val="475569"/>
                </a:solidFill>
                <a:latin typeface="Plus Jakarta Sans"/>
              </a:rPr>
              <a:t>• </a:t>
            </a:r>
            <a:r>
              <a:rPr b="1" sz="1275" i="0" u="none">
                <a:solidFill>
                  <a:srgbClr val="475569"/>
                </a:solidFill>
                <a:latin typeface="Plus Jakarta Sans"/>
              </a:rPr>
              <a:t>June</a:t>
            </a:r>
            <a:r>
              <a:rPr b="0" sz="1275" i="0" u="none">
                <a:solidFill>
                  <a:srgbClr val="475569"/>
                </a:solidFill>
                <a:latin typeface="Plus Jakarta Sans"/>
              </a:rPr>
              <a:t> brought revenue back up to </a:t>
            </a:r>
            <a:r>
              <a:rPr b="1" sz="1275" i="0" u="none">
                <a:solidFill>
                  <a:srgbClr val="475569"/>
                </a:solidFill>
                <a:latin typeface="Plus Jakarta Sans"/>
              </a:rPr>
              <a:t>€1,009.50</a:t>
            </a:r>
            <a:r>
              <a:rPr b="0" sz="1275" i="0" u="none">
                <a:solidFill>
                  <a:srgbClr val="475569"/>
                </a:solidFill>
                <a:latin typeface="Plus Jakarta Sans"/>
              </a:rPr>
              <a:t>.</a:t>
            </a:r>
          </a:p>
        </p:txBody>
      </p:sp>
      <p:sp>
        <p:nvSpPr>
          <p:cNvPr id="13" name="TextBox 12"/>
          <p:cNvSpPr txBox="1"/>
          <p:nvPr/>
        </p:nvSpPr>
        <p:spPr>
          <a:xfrm>
            <a:off x="6534150" y="4183856"/>
            <a:ext cx="4867275" cy="485775"/>
          </a:xfrm>
          <a:prstGeom prst="rect">
            <a:avLst/>
          </a:prstGeom>
          <a:noFill/>
        </p:spPr>
        <p:txBody>
          <a:bodyPr wrap="square" lIns="0" rIns="0" tIns="0" bIns="0" anchor="t">
            <a:spAutoFit/>
          </a:bodyPr>
          <a:lstStyle/>
          <a:p>
            <a:pPr algn="l">
              <a:lnSpc>
                <a:spcPts val="1912"/>
              </a:lnSpc>
            </a:pPr>
            <a:r>
              <a:rPr b="0" sz="1275" i="0" u="none">
                <a:solidFill>
                  <a:srgbClr val="475569"/>
                </a:solidFill>
                <a:latin typeface="Plus Jakarta Sans"/>
              </a:rPr>
              <a:t>• Overall quarter generated </a:t>
            </a:r>
            <a:r>
              <a:rPr b="1" sz="1275" i="0" u="none">
                <a:solidFill>
                  <a:srgbClr val="475569"/>
                </a:solidFill>
                <a:latin typeface="Plus Jakarta Sans"/>
              </a:rPr>
              <a:t>120 orders</a:t>
            </a:r>
            <a:r>
              <a:rPr b="0" sz="1275" i="0" u="none">
                <a:solidFill>
                  <a:srgbClr val="475569"/>
                </a:solidFill>
                <a:latin typeface="Plus Jakarta Sans"/>
              </a:rPr>
              <a:t> with an </a:t>
            </a:r>
            <a:r>
              <a:rPr b="1" sz="1275" i="0" u="none">
                <a:solidFill>
                  <a:srgbClr val="475569"/>
                </a:solidFill>
                <a:latin typeface="Plus Jakarta Sans"/>
              </a:rPr>
              <a:t>average order value of €28.30</a:t>
            </a:r>
            <a:r>
              <a:rPr b="0" sz="1275" i="0" u="none">
                <a:solidFill>
                  <a:srgbClr val="475569"/>
                </a:solidFill>
                <a:latin typeface="Plus Jakarta Sans"/>
              </a:rPr>
              <a: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9"/>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433637"/>
            <a:ext cx="3524250" cy="2562225"/>
          </a:xfrm>
          <a:prstGeom prst="rect">
            <a:avLst/>
          </a:prstGeom>
        </p:spPr>
      </p:pic>
      <p:pic>
        <p:nvPicPr>
          <p:cNvPr id="4" name="Picture 3" descr="image.png"/>
          <p:cNvPicPr>
            <a:picLocks noChangeAspect="1"/>
          </p:cNvPicPr>
          <p:nvPr/>
        </p:nvPicPr>
        <p:blipFill>
          <a:blip r:embed="rId4"/>
          <a:stretch>
            <a:fillRect/>
          </a:stretch>
        </p:blipFill>
        <p:spPr>
          <a:xfrm>
            <a:off x="4333875" y="2433637"/>
            <a:ext cx="3524250" cy="2562225"/>
          </a:xfrm>
          <a:prstGeom prst="rect">
            <a:avLst/>
          </a:prstGeom>
        </p:spPr>
      </p:pic>
      <p:pic>
        <p:nvPicPr>
          <p:cNvPr id="5" name="Picture 4" descr="image.png"/>
          <p:cNvPicPr>
            <a:picLocks noChangeAspect="1"/>
          </p:cNvPicPr>
          <p:nvPr/>
        </p:nvPicPr>
        <p:blipFill>
          <a:blip r:embed="rId5"/>
          <a:stretch>
            <a:fillRect/>
          </a:stretch>
        </p:blipFill>
        <p:spPr>
          <a:xfrm>
            <a:off x="8096250" y="2433637"/>
            <a:ext cx="3524250" cy="2562225"/>
          </a:xfrm>
          <a:prstGeom prst="rect">
            <a:avLst/>
          </a:prstGeom>
        </p:spPr>
      </p:pic>
      <p:sp>
        <p:nvSpPr>
          <p:cNvPr id="6" name="TextBox 5"/>
          <p:cNvSpPr txBox="1"/>
          <p:nvPr/>
        </p:nvSpPr>
        <p:spPr>
          <a:xfrm>
            <a:off x="571500" y="476250"/>
            <a:ext cx="11601450" cy="457200"/>
          </a:xfrm>
          <a:prstGeom prst="rect">
            <a:avLst/>
          </a:prstGeom>
          <a:noFill/>
        </p:spPr>
        <p:txBody>
          <a:bodyPr wrap="square" lIns="0" rIns="0" tIns="0" bIns="0" anchor="t">
            <a:spAutoFit/>
          </a:bodyPr>
          <a:lstStyle/>
          <a:p>
            <a:pPr algn="l"/>
            <a:r>
              <a:rPr b="1" sz="2550" i="0" u="none">
                <a:solidFill>
                  <a:srgbClr val="1E293B"/>
                </a:solidFill>
                <a:latin typeface="Cinzel"/>
              </a:rPr>
              <a:t>Revenue by Category</a:t>
            </a:r>
          </a:p>
        </p:txBody>
      </p:sp>
      <p:sp>
        <p:nvSpPr>
          <p:cNvPr id="7" name="Rectangle 6"/>
          <p:cNvSpPr/>
          <p:nvPr/>
        </p:nvSpPr>
        <p:spPr>
          <a:xfrm>
            <a:off x="571500" y="1028700"/>
            <a:ext cx="11049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png"/>
          <p:cNvPicPr>
            <a:picLocks noChangeAspect="1"/>
          </p:cNvPicPr>
          <p:nvPr/>
        </p:nvPicPr>
        <p:blipFill>
          <a:blip r:embed="rId6"/>
          <a:stretch>
            <a:fillRect/>
          </a:stretch>
        </p:blipFill>
        <p:spPr>
          <a:xfrm>
            <a:off x="762000" y="6457950"/>
            <a:ext cx="142875" cy="142875"/>
          </a:xfrm>
          <a:prstGeom prst="rect">
            <a:avLst/>
          </a:prstGeom>
        </p:spPr>
      </p:pic>
      <p:sp>
        <p:nvSpPr>
          <p:cNvPr id="9" name="TextBox 8"/>
          <p:cNvSpPr txBox="1"/>
          <p:nvPr/>
        </p:nvSpPr>
        <p:spPr>
          <a:xfrm>
            <a:off x="1000125" y="6448425"/>
            <a:ext cx="10115550" cy="161925"/>
          </a:xfrm>
          <a:prstGeom prst="rect">
            <a:avLst/>
          </a:prstGeom>
          <a:noFill/>
        </p:spPr>
        <p:txBody>
          <a:bodyPr wrap="square" lIns="0" rIns="0" tIns="0" bIns="0" anchor="t">
            <a:spAutoFit/>
          </a:bodyPr>
          <a:lstStyle/>
          <a:p>
            <a:pPr algn="l"/>
            <a:r>
              <a:rPr b="1" sz="1012" i="0" u="none">
                <a:solidFill>
                  <a:srgbClr val="334155"/>
                </a:solidFill>
                <a:latin typeface="Plus Jakarta Sans"/>
              </a:rPr>
              <a:t>Speaker Notes:</a:t>
            </a:r>
            <a:r>
              <a:rPr b="0" sz="1012" i="0" u="none">
                <a:solidFill>
                  <a:srgbClr val="334155"/>
                </a:solidFill>
                <a:latin typeface="Plus Jakarta Sans"/>
              </a:rPr>
              <a:t> Home led category sales with €1,399.00, Pantry followed with €1,109.70, and Drinks contributed €886.80 to round out our €3,395.50 quarterly revenue.</a:t>
            </a:r>
          </a:p>
        </p:txBody>
      </p:sp>
      <p:pic>
        <p:nvPicPr>
          <p:cNvPr id="10" name="Picture 9" descr="image.png"/>
          <p:cNvPicPr>
            <a:picLocks noChangeAspect="1"/>
          </p:cNvPicPr>
          <p:nvPr/>
        </p:nvPicPr>
        <p:blipFill>
          <a:blip r:embed="rId7"/>
          <a:stretch>
            <a:fillRect/>
          </a:stretch>
        </p:blipFill>
        <p:spPr>
          <a:xfrm>
            <a:off x="790575" y="2738437"/>
            <a:ext cx="495300" cy="495300"/>
          </a:xfrm>
          <a:prstGeom prst="rect">
            <a:avLst/>
          </a:prstGeom>
        </p:spPr>
      </p:pic>
      <p:sp>
        <p:nvSpPr>
          <p:cNvPr id="11" name="TextBox 10"/>
          <p:cNvSpPr txBox="1"/>
          <p:nvPr/>
        </p:nvSpPr>
        <p:spPr>
          <a:xfrm>
            <a:off x="790575" y="3405187"/>
            <a:ext cx="3240405" cy="257175"/>
          </a:xfrm>
          <a:prstGeom prst="rect">
            <a:avLst/>
          </a:prstGeom>
          <a:noFill/>
        </p:spPr>
        <p:txBody>
          <a:bodyPr wrap="square" lIns="0" rIns="0" tIns="0" bIns="0" anchor="t">
            <a:spAutoFit/>
          </a:bodyPr>
          <a:lstStyle/>
          <a:p>
            <a:pPr algn="l"/>
            <a:r>
              <a:rPr b="1" sz="1500" i="0" u="none">
                <a:solidFill>
                  <a:srgbClr val="1E293B"/>
                </a:solidFill>
                <a:latin typeface="Cinzel"/>
              </a:rPr>
              <a:t>Home</a:t>
            </a:r>
          </a:p>
        </p:txBody>
      </p:sp>
      <p:sp>
        <p:nvSpPr>
          <p:cNvPr id="12" name="TextBox 11"/>
          <p:cNvSpPr txBox="1"/>
          <p:nvPr/>
        </p:nvSpPr>
        <p:spPr>
          <a:xfrm>
            <a:off x="790575" y="3757612"/>
            <a:ext cx="3086100" cy="400050"/>
          </a:xfrm>
          <a:prstGeom prst="rect">
            <a:avLst/>
          </a:prstGeom>
          <a:noFill/>
        </p:spPr>
        <p:txBody>
          <a:bodyPr wrap="square" lIns="0" rIns="0" tIns="0" bIns="0" anchor="t">
            <a:spAutoFit/>
          </a:bodyPr>
          <a:lstStyle/>
          <a:p>
            <a:pPr algn="l">
              <a:lnSpc>
                <a:spcPts val="3150"/>
              </a:lnSpc>
            </a:pPr>
            <a:r>
              <a:rPr b="1" sz="2100" i="0" u="none">
                <a:solidFill>
                  <a:srgbClr val="10B981"/>
                </a:solidFill>
                <a:latin typeface="Plus Jakarta Sans"/>
              </a:rPr>
              <a:t>€1,399.00</a:t>
            </a:r>
          </a:p>
        </p:txBody>
      </p:sp>
      <p:sp>
        <p:nvSpPr>
          <p:cNvPr id="13" name="TextBox 12"/>
          <p:cNvSpPr txBox="1"/>
          <p:nvPr/>
        </p:nvSpPr>
        <p:spPr>
          <a:xfrm>
            <a:off x="790575" y="4233862"/>
            <a:ext cx="3086100" cy="242887"/>
          </a:xfrm>
          <a:prstGeom prst="rect">
            <a:avLst/>
          </a:prstGeom>
          <a:noFill/>
        </p:spPr>
        <p:txBody>
          <a:bodyPr wrap="square" lIns="0" rIns="0" tIns="0" bIns="0" anchor="t">
            <a:spAutoFit/>
          </a:bodyPr>
          <a:lstStyle/>
          <a:p>
            <a:pPr algn="l">
              <a:lnSpc>
                <a:spcPts val="1912"/>
              </a:lnSpc>
            </a:pPr>
            <a:r>
              <a:rPr b="0" sz="1275" i="0" u="none">
                <a:solidFill>
                  <a:srgbClr val="475569"/>
                </a:solidFill>
                <a:latin typeface="Plus Jakarta Sans"/>
              </a:rPr>
              <a:t>Leading revenue category for Q2 2026.</a:t>
            </a:r>
          </a:p>
        </p:txBody>
      </p:sp>
      <p:pic>
        <p:nvPicPr>
          <p:cNvPr id="14" name="Picture 13" descr="image.png"/>
          <p:cNvPicPr>
            <a:picLocks noChangeAspect="1"/>
          </p:cNvPicPr>
          <p:nvPr/>
        </p:nvPicPr>
        <p:blipFill>
          <a:blip r:embed="rId8"/>
          <a:stretch>
            <a:fillRect/>
          </a:stretch>
        </p:blipFill>
        <p:spPr>
          <a:xfrm>
            <a:off x="4552950" y="2738437"/>
            <a:ext cx="495300" cy="495300"/>
          </a:xfrm>
          <a:prstGeom prst="rect">
            <a:avLst/>
          </a:prstGeom>
        </p:spPr>
      </p:pic>
      <p:sp>
        <p:nvSpPr>
          <p:cNvPr id="15" name="TextBox 14"/>
          <p:cNvSpPr txBox="1"/>
          <p:nvPr/>
        </p:nvSpPr>
        <p:spPr>
          <a:xfrm>
            <a:off x="4552950" y="3405187"/>
            <a:ext cx="3240405" cy="257175"/>
          </a:xfrm>
          <a:prstGeom prst="rect">
            <a:avLst/>
          </a:prstGeom>
          <a:noFill/>
        </p:spPr>
        <p:txBody>
          <a:bodyPr wrap="square" lIns="0" rIns="0" tIns="0" bIns="0" anchor="t">
            <a:spAutoFit/>
          </a:bodyPr>
          <a:lstStyle/>
          <a:p>
            <a:pPr algn="l"/>
            <a:r>
              <a:rPr b="1" sz="1500" i="0" u="none">
                <a:solidFill>
                  <a:srgbClr val="1E293B"/>
                </a:solidFill>
                <a:latin typeface="Cinzel"/>
              </a:rPr>
              <a:t>Pantry</a:t>
            </a:r>
          </a:p>
        </p:txBody>
      </p:sp>
      <p:sp>
        <p:nvSpPr>
          <p:cNvPr id="16" name="TextBox 15"/>
          <p:cNvSpPr txBox="1"/>
          <p:nvPr/>
        </p:nvSpPr>
        <p:spPr>
          <a:xfrm>
            <a:off x="4552950" y="3757612"/>
            <a:ext cx="3086100" cy="400050"/>
          </a:xfrm>
          <a:prstGeom prst="rect">
            <a:avLst/>
          </a:prstGeom>
          <a:noFill/>
        </p:spPr>
        <p:txBody>
          <a:bodyPr wrap="square" lIns="0" rIns="0" tIns="0" bIns="0" anchor="t">
            <a:spAutoFit/>
          </a:bodyPr>
          <a:lstStyle/>
          <a:p>
            <a:pPr algn="l">
              <a:lnSpc>
                <a:spcPts val="3150"/>
              </a:lnSpc>
            </a:pPr>
            <a:r>
              <a:rPr b="1" sz="2100" i="0" u="none">
                <a:solidFill>
                  <a:srgbClr val="F59E0B"/>
                </a:solidFill>
                <a:latin typeface="Plus Jakarta Sans"/>
              </a:rPr>
              <a:t>€1,109.70</a:t>
            </a:r>
          </a:p>
        </p:txBody>
      </p:sp>
      <p:sp>
        <p:nvSpPr>
          <p:cNvPr id="17" name="TextBox 16"/>
          <p:cNvSpPr txBox="1"/>
          <p:nvPr/>
        </p:nvSpPr>
        <p:spPr>
          <a:xfrm>
            <a:off x="4552950" y="4233862"/>
            <a:ext cx="3086100" cy="485775"/>
          </a:xfrm>
          <a:prstGeom prst="rect">
            <a:avLst/>
          </a:prstGeom>
          <a:noFill/>
        </p:spPr>
        <p:txBody>
          <a:bodyPr wrap="square" lIns="0" rIns="0" tIns="0" bIns="0" anchor="t">
            <a:spAutoFit/>
          </a:bodyPr>
          <a:lstStyle/>
          <a:p>
            <a:pPr algn="l">
              <a:lnSpc>
                <a:spcPts val="1912"/>
              </a:lnSpc>
            </a:pPr>
            <a:r>
              <a:rPr b="0" sz="1275" i="0" u="none">
                <a:solidFill>
                  <a:srgbClr val="475569"/>
                </a:solidFill>
                <a:latin typeface="Plus Jakarta Sans"/>
              </a:rPr>
              <a:t>Second largest contributor to total quarter sales.</a:t>
            </a:r>
          </a:p>
        </p:txBody>
      </p:sp>
      <p:pic>
        <p:nvPicPr>
          <p:cNvPr id="18" name="Picture 17" descr="image.png"/>
          <p:cNvPicPr>
            <a:picLocks noChangeAspect="1"/>
          </p:cNvPicPr>
          <p:nvPr/>
        </p:nvPicPr>
        <p:blipFill>
          <a:blip r:embed="rId9"/>
          <a:stretch>
            <a:fillRect/>
          </a:stretch>
        </p:blipFill>
        <p:spPr>
          <a:xfrm>
            <a:off x="8315325" y="2738437"/>
            <a:ext cx="495300" cy="495300"/>
          </a:xfrm>
          <a:prstGeom prst="rect">
            <a:avLst/>
          </a:prstGeom>
        </p:spPr>
      </p:pic>
      <p:sp>
        <p:nvSpPr>
          <p:cNvPr id="19" name="TextBox 18"/>
          <p:cNvSpPr txBox="1"/>
          <p:nvPr/>
        </p:nvSpPr>
        <p:spPr>
          <a:xfrm>
            <a:off x="8315325" y="3405187"/>
            <a:ext cx="3240405" cy="257175"/>
          </a:xfrm>
          <a:prstGeom prst="rect">
            <a:avLst/>
          </a:prstGeom>
          <a:noFill/>
        </p:spPr>
        <p:txBody>
          <a:bodyPr wrap="square" lIns="0" rIns="0" tIns="0" bIns="0" anchor="t">
            <a:spAutoFit/>
          </a:bodyPr>
          <a:lstStyle/>
          <a:p>
            <a:pPr algn="l"/>
            <a:r>
              <a:rPr b="1" sz="1500" i="0" u="none">
                <a:solidFill>
                  <a:srgbClr val="1E293B"/>
                </a:solidFill>
                <a:latin typeface="Cinzel"/>
              </a:rPr>
              <a:t>Drinks</a:t>
            </a:r>
          </a:p>
        </p:txBody>
      </p:sp>
      <p:sp>
        <p:nvSpPr>
          <p:cNvPr id="20" name="TextBox 19"/>
          <p:cNvSpPr txBox="1"/>
          <p:nvPr/>
        </p:nvSpPr>
        <p:spPr>
          <a:xfrm>
            <a:off x="8315325" y="3757612"/>
            <a:ext cx="3086100" cy="400050"/>
          </a:xfrm>
          <a:prstGeom prst="rect">
            <a:avLst/>
          </a:prstGeom>
          <a:noFill/>
        </p:spPr>
        <p:txBody>
          <a:bodyPr wrap="square" lIns="0" rIns="0" tIns="0" bIns="0" anchor="t">
            <a:spAutoFit/>
          </a:bodyPr>
          <a:lstStyle/>
          <a:p>
            <a:pPr algn="l">
              <a:lnSpc>
                <a:spcPts val="3150"/>
              </a:lnSpc>
            </a:pPr>
            <a:r>
              <a:rPr b="1" sz="2100" i="0" u="none">
                <a:solidFill>
                  <a:srgbClr val="6366F1"/>
                </a:solidFill>
                <a:latin typeface="Plus Jakarta Sans"/>
              </a:rPr>
              <a:t>€886.80</a:t>
            </a:r>
          </a:p>
        </p:txBody>
      </p:sp>
      <p:sp>
        <p:nvSpPr>
          <p:cNvPr id="21" name="TextBox 20"/>
          <p:cNvSpPr txBox="1"/>
          <p:nvPr/>
        </p:nvSpPr>
        <p:spPr>
          <a:xfrm>
            <a:off x="8315325" y="4233862"/>
            <a:ext cx="3086100" cy="485775"/>
          </a:xfrm>
          <a:prstGeom prst="rect">
            <a:avLst/>
          </a:prstGeom>
          <a:noFill/>
        </p:spPr>
        <p:txBody>
          <a:bodyPr wrap="square" lIns="0" rIns="0" tIns="0" bIns="0" anchor="t">
            <a:spAutoFit/>
          </a:bodyPr>
          <a:lstStyle/>
          <a:p>
            <a:pPr algn="l">
              <a:lnSpc>
                <a:spcPts val="1912"/>
              </a:lnSpc>
            </a:pPr>
            <a:r>
              <a:rPr b="0" sz="1275" i="0" u="none">
                <a:solidFill>
                  <a:srgbClr val="475569"/>
                </a:solidFill>
                <a:latin typeface="Plus Jakarta Sans"/>
              </a:rPr>
              <a:t>Third key revenue stream across April–June 2026.</a:t>
            </a:r>
          </a:p>
        </p:txBody>
      </p:sp>
      <p:pic>
        <p:nvPicPr>
          <p:cNvPr id="22" name="Picture 21" descr="image.png"/>
          <p:cNvPicPr>
            <a:picLocks noChangeAspect="1"/>
          </p:cNvPicPr>
          <p:nvPr/>
        </p:nvPicPr>
        <p:blipFill>
          <a:blip r:embed="rId10"/>
          <a:stretch>
            <a:fillRect/>
          </a:stretch>
        </p:blipFill>
        <p:spPr>
          <a:xfrm>
            <a:off x="919162" y="2881312"/>
            <a:ext cx="238125" cy="209550"/>
          </a:xfrm>
          <a:prstGeom prst="rect">
            <a:avLst/>
          </a:prstGeom>
        </p:spPr>
      </p:pic>
      <p:pic>
        <p:nvPicPr>
          <p:cNvPr id="23" name="Picture 22" descr="image.png"/>
          <p:cNvPicPr>
            <a:picLocks noChangeAspect="1"/>
          </p:cNvPicPr>
          <p:nvPr/>
        </p:nvPicPr>
        <p:blipFill>
          <a:blip r:embed="rId11"/>
          <a:stretch>
            <a:fillRect/>
          </a:stretch>
        </p:blipFill>
        <p:spPr>
          <a:xfrm>
            <a:off x="4733925" y="2881312"/>
            <a:ext cx="133350" cy="209550"/>
          </a:xfrm>
          <a:prstGeom prst="rect">
            <a:avLst/>
          </a:prstGeom>
        </p:spPr>
      </p:pic>
      <p:pic>
        <p:nvPicPr>
          <p:cNvPr id="24" name="Picture 23" descr="image.png"/>
          <p:cNvPicPr>
            <a:picLocks noChangeAspect="1"/>
          </p:cNvPicPr>
          <p:nvPr/>
        </p:nvPicPr>
        <p:blipFill>
          <a:blip r:embed="rId12"/>
          <a:stretch>
            <a:fillRect/>
          </a:stretch>
        </p:blipFill>
        <p:spPr>
          <a:xfrm>
            <a:off x="8458200" y="2881312"/>
            <a:ext cx="209550" cy="20955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9"/>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286500" y="2000250"/>
            <a:ext cx="5334000" cy="3429000"/>
          </a:xfrm>
          <a:prstGeom prst="rect">
            <a:avLst/>
          </a:prstGeom>
        </p:spPr>
      </p:pic>
      <p:sp>
        <p:nvSpPr>
          <p:cNvPr id="4" name="TextBox 3"/>
          <p:cNvSpPr txBox="1"/>
          <p:nvPr/>
        </p:nvSpPr>
        <p:spPr>
          <a:xfrm>
            <a:off x="571500" y="476250"/>
            <a:ext cx="11601450" cy="457200"/>
          </a:xfrm>
          <a:prstGeom prst="rect">
            <a:avLst/>
          </a:prstGeom>
          <a:noFill/>
        </p:spPr>
        <p:txBody>
          <a:bodyPr wrap="square" lIns="0" rIns="0" tIns="0" bIns="0" anchor="t">
            <a:spAutoFit/>
          </a:bodyPr>
          <a:lstStyle/>
          <a:p>
            <a:pPr algn="l"/>
            <a:r>
              <a:rPr b="1" sz="2550" i="0" u="none">
                <a:solidFill>
                  <a:srgbClr val="1E293B"/>
                </a:solidFill>
                <a:latin typeface="Cinzel"/>
              </a:rPr>
              <a:t>Top Products by Units Sold</a:t>
            </a:r>
          </a:p>
        </p:txBody>
      </p:sp>
      <p:sp>
        <p:nvSpPr>
          <p:cNvPr id="5" name="Rectangle 4"/>
          <p:cNvSpPr/>
          <p:nvPr/>
        </p:nvSpPr>
        <p:spPr>
          <a:xfrm>
            <a:off x="571500" y="1028700"/>
            <a:ext cx="11049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image.png"/>
          <p:cNvPicPr>
            <a:picLocks noChangeAspect="1"/>
          </p:cNvPicPr>
          <p:nvPr/>
        </p:nvPicPr>
        <p:blipFill>
          <a:blip r:embed="rId4"/>
          <a:stretch>
            <a:fillRect/>
          </a:stretch>
        </p:blipFill>
        <p:spPr>
          <a:xfrm>
            <a:off x="762000" y="6457950"/>
            <a:ext cx="142875" cy="142875"/>
          </a:xfrm>
          <a:prstGeom prst="rect">
            <a:avLst/>
          </a:prstGeom>
        </p:spPr>
      </p:pic>
      <p:sp>
        <p:nvSpPr>
          <p:cNvPr id="7" name="TextBox 6"/>
          <p:cNvSpPr txBox="1"/>
          <p:nvPr/>
        </p:nvSpPr>
        <p:spPr>
          <a:xfrm>
            <a:off x="1000125" y="6448425"/>
            <a:ext cx="9867900" cy="161925"/>
          </a:xfrm>
          <a:prstGeom prst="rect">
            <a:avLst/>
          </a:prstGeom>
          <a:noFill/>
        </p:spPr>
        <p:txBody>
          <a:bodyPr wrap="square" lIns="0" rIns="0" tIns="0" bIns="0" anchor="t">
            <a:spAutoFit/>
          </a:bodyPr>
          <a:lstStyle/>
          <a:p>
            <a:pPr algn="l"/>
            <a:r>
              <a:rPr b="1" sz="1012" i="0" u="none">
                <a:solidFill>
                  <a:srgbClr val="334155"/>
                </a:solidFill>
                <a:latin typeface="Plus Jakarta Sans"/>
              </a:rPr>
              <a:t>Speaker Notes:</a:t>
            </a:r>
            <a:r>
              <a:rPr b="0" sz="1012" i="0" u="none">
                <a:solidFill>
                  <a:srgbClr val="334155"/>
                </a:solidFill>
                <a:latin typeface="Plus Jakarta Sans"/>
              </a:rPr>
              <a:t> Our top products by volume were Vinho Verde 750ml with 42 units sold, Ceramic Bowl closely following at 40 units, and Ginjinha 200ml with 38 units.</a:t>
            </a:r>
          </a:p>
        </p:txBody>
      </p:sp>
      <p:sp>
        <p:nvSpPr>
          <p:cNvPr id="8" name="Rounded Rectangle 7"/>
          <p:cNvSpPr/>
          <p:nvPr/>
        </p:nvSpPr>
        <p:spPr>
          <a:xfrm>
            <a:off x="571500" y="2638425"/>
            <a:ext cx="5334000" cy="2152650"/>
          </a:xfrm>
          <a:prstGeom prst="roundRect">
            <a:avLst>
              <a:gd name="adj" fmla="val 0"/>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571500" y="2638425"/>
          <a:ext cx="5324474" cy="2152650"/>
        </p:xfrm>
        <a:graphic>
          <a:graphicData uri="http://schemas.openxmlformats.org/drawingml/2006/table">
            <a:tbl>
              <a:tblPr firstRow="1" bandRow="1">
                <a:tableStyleId>{5C22544A-7EE6-4342-B048-85BDC9FD1C3A}</a:tableStyleId>
                <a:lnL>
                  <a:noFill/>
                </a:lnL>
                <a:lnR>
                  <a:noFill/>
                </a:lnR>
                <a:lnT>
                  <a:noFill/>
                </a:lnT>
                <a:lnB>
                  <a:noFill/>
                </a:lnB>
                <a:lnV>
                  <a:noFill/>
                </a:lnV>
                <a:lnH>
                  <a:noFill/>
                </a:lnH>
              </a:tblPr>
              <a:tblGrid>
                <a:gridCol w="3505795"/>
                <a:gridCol w="1818679"/>
              </a:tblGrid>
              <a:tr h="538162">
                <a:tc>
                  <a:txBody>
                    <a:bodyPr/>
                    <a:lstStyle/>
                    <a:p>
                      <a:pPr algn="l"/>
                      <a:r>
                        <a:rPr b="1" sz="1200" i="0" u="none">
                          <a:solidFill>
                            <a:srgbClr val="1E293B"/>
                          </a:solidFill>
                          <a:latin typeface="Plus Jakarta Sans"/>
                        </a:rPr>
                        <a:t>Product Name</a:t>
                      </a:r>
                    </a:p>
                  </a:txBody>
                  <a:tcPr anchor="ctr" marL="63500" marR="63500" marT="25400" marB="25400">
                    <a:lnL>
                      <a:noFill/>
                    </a:lnL>
                    <a:lnR>
                      <a:noFill/>
                    </a:lnR>
                    <a:lnT>
                      <a:noFill/>
                    </a:lnT>
                    <a:lnB>
                      <a:noFill/>
                    </a:lnB>
                    <a:solidFill>
                      <a:srgbClr val="F8FAFC"/>
                    </a:solidFill>
                  </a:tcPr>
                </a:tc>
                <a:tc>
                  <a:txBody>
                    <a:bodyPr/>
                    <a:lstStyle/>
                    <a:p>
                      <a:pPr algn="r"/>
                      <a:r>
                        <a:rPr b="1" sz="1200" i="0" u="none">
                          <a:solidFill>
                            <a:srgbClr val="1E293B"/>
                          </a:solidFill>
                          <a:latin typeface="Plus Jakarta Sans"/>
                        </a:rPr>
                        <a:t>Units Sold</a:t>
                      </a:r>
                    </a:p>
                  </a:txBody>
                  <a:tcPr anchor="ctr" marL="63500" marR="63500" marT="25400" marB="25400">
                    <a:lnL>
                      <a:noFill/>
                    </a:lnL>
                    <a:lnR>
                      <a:noFill/>
                    </a:lnR>
                    <a:lnT>
                      <a:noFill/>
                    </a:lnT>
                    <a:lnB>
                      <a:noFill/>
                    </a:lnB>
                    <a:solidFill>
                      <a:srgbClr val="F8FAFC"/>
                    </a:solidFill>
                  </a:tcPr>
                </a:tc>
              </a:tr>
              <a:tr h="538162">
                <a:tc>
                  <a:txBody>
                    <a:bodyPr/>
                    <a:lstStyle/>
                    <a:p>
                      <a:pPr algn="l"/>
                      <a:r>
                        <a:rPr b="0" sz="1200" i="0" u="none">
                          <a:solidFill>
                            <a:srgbClr val="334155"/>
                          </a:solidFill>
                          <a:latin typeface="Plus Jakarta Sans"/>
                        </a:rPr>
                        <a:t>1</a:t>
                      </a:r>
                      <a:r>
                        <a:rPr b="0" sz="1200" i="0" u="none">
                          <a:solidFill>
                            <a:srgbClr val="334155"/>
                          </a:solidFill>
                          <a:latin typeface="Plus Jakarta Sans"/>
                        </a:rPr>
                        <a:t> </a:t>
                      </a:r>
                      <a:r>
                        <a:rPr b="1" sz="1200" i="0" u="none">
                          <a:solidFill>
                            <a:srgbClr val="334155"/>
                          </a:solidFill>
                          <a:latin typeface="Plus Jakarta Sans"/>
                        </a:rPr>
                        <a:t>Vinho Verde 750ml</a:t>
                      </a:r>
                    </a:p>
                  </a:txBody>
                  <a:tcPr anchor="ctr" marL="63500" marR="63500" marT="25400" marB="25400">
                    <a:lnL>
                      <a:noFill/>
                    </a:lnL>
                    <a:lnR>
                      <a:noFill/>
                    </a:lnR>
                    <a:lnT>
                      <a:noFill/>
                    </a:lnT>
                    <a:lnB>
                      <a:noFill/>
                    </a:lnB>
                    <a:noFill/>
                  </a:tcPr>
                </a:tc>
                <a:tc>
                  <a:txBody>
                    <a:bodyPr/>
                    <a:lstStyle/>
                    <a:p>
                      <a:pPr algn="r"/>
                      <a:r>
                        <a:rPr b="1" sz="1200" i="0" u="none">
                          <a:solidFill>
                            <a:srgbClr val="C85A32"/>
                          </a:solidFill>
                          <a:latin typeface="Plus Jakarta Sans"/>
                        </a:rPr>
                        <a:t>42 units</a:t>
                      </a:r>
                    </a:p>
                  </a:txBody>
                  <a:tcPr anchor="ctr" marL="63500" marR="63500" marT="25400" marB="25400">
                    <a:lnL>
                      <a:noFill/>
                    </a:lnL>
                    <a:lnR>
                      <a:noFill/>
                    </a:lnR>
                    <a:lnT>
                      <a:noFill/>
                    </a:lnT>
                    <a:lnB>
                      <a:noFill/>
                    </a:lnB>
                    <a:noFill/>
                  </a:tcPr>
                </a:tc>
              </a:tr>
              <a:tr h="538162">
                <a:tc>
                  <a:txBody>
                    <a:bodyPr/>
                    <a:lstStyle/>
                    <a:p>
                      <a:pPr algn="l"/>
                      <a:r>
                        <a:rPr b="0" sz="1200" i="0" u="none">
                          <a:solidFill>
                            <a:srgbClr val="334155"/>
                          </a:solidFill>
                          <a:latin typeface="Plus Jakarta Sans"/>
                        </a:rPr>
                        <a:t>2</a:t>
                      </a:r>
                      <a:r>
                        <a:rPr b="0" sz="1200" i="0" u="none">
                          <a:solidFill>
                            <a:srgbClr val="334155"/>
                          </a:solidFill>
                          <a:latin typeface="Plus Jakarta Sans"/>
                        </a:rPr>
                        <a:t> </a:t>
                      </a:r>
                      <a:r>
                        <a:rPr b="1" sz="1200" i="0" u="none">
                          <a:solidFill>
                            <a:srgbClr val="334155"/>
                          </a:solidFill>
                          <a:latin typeface="Plus Jakarta Sans"/>
                        </a:rPr>
                        <a:t>Ceramic Bowl</a:t>
                      </a:r>
                    </a:p>
                  </a:txBody>
                  <a:tcPr anchor="ctr" marL="63500" marR="63500" marT="25400" marB="25400">
                    <a:lnL>
                      <a:noFill/>
                    </a:lnL>
                    <a:lnR>
                      <a:noFill/>
                    </a:lnR>
                    <a:lnT>
                      <a:noFill/>
                    </a:lnT>
                    <a:lnB>
                      <a:noFill/>
                    </a:lnB>
                    <a:noFill/>
                  </a:tcPr>
                </a:tc>
                <a:tc>
                  <a:txBody>
                    <a:bodyPr/>
                    <a:lstStyle/>
                    <a:p>
                      <a:pPr algn="r"/>
                      <a:r>
                        <a:rPr b="1" sz="1200" i="0" u="none">
                          <a:solidFill>
                            <a:srgbClr val="C85A32"/>
                          </a:solidFill>
                          <a:latin typeface="Plus Jakarta Sans"/>
                        </a:rPr>
                        <a:t>40 units</a:t>
                      </a:r>
                    </a:p>
                  </a:txBody>
                  <a:tcPr anchor="ctr" marL="63500" marR="63500" marT="25400" marB="25400">
                    <a:lnL>
                      <a:noFill/>
                    </a:lnL>
                    <a:lnR>
                      <a:noFill/>
                    </a:lnR>
                    <a:lnT>
                      <a:noFill/>
                    </a:lnT>
                    <a:lnB>
                      <a:noFill/>
                    </a:lnB>
                    <a:noFill/>
                  </a:tcPr>
                </a:tc>
              </a:tr>
              <a:tr h="538164">
                <a:tc>
                  <a:txBody>
                    <a:bodyPr/>
                    <a:lstStyle/>
                    <a:p>
                      <a:pPr algn="l"/>
                      <a:r>
                        <a:rPr b="0" sz="1200" i="0" u="none">
                          <a:solidFill>
                            <a:srgbClr val="334155"/>
                          </a:solidFill>
                          <a:latin typeface="Plus Jakarta Sans"/>
                        </a:rPr>
                        <a:t>3</a:t>
                      </a:r>
                      <a:r>
                        <a:rPr b="0" sz="1200" i="0" u="none">
                          <a:solidFill>
                            <a:srgbClr val="334155"/>
                          </a:solidFill>
                          <a:latin typeface="Plus Jakarta Sans"/>
                        </a:rPr>
                        <a:t> </a:t>
                      </a:r>
                      <a:r>
                        <a:rPr b="1" sz="1200" i="0" u="none">
                          <a:solidFill>
                            <a:srgbClr val="334155"/>
                          </a:solidFill>
                          <a:latin typeface="Plus Jakarta Sans"/>
                        </a:rPr>
                        <a:t>Ginjinha 200ml</a:t>
                      </a:r>
                    </a:p>
                  </a:txBody>
                  <a:tcPr anchor="ctr" marL="63500" marR="63500" marT="25400" marB="25400">
                    <a:lnL>
                      <a:noFill/>
                    </a:lnL>
                    <a:lnR>
                      <a:noFill/>
                    </a:lnR>
                    <a:lnT>
                      <a:noFill/>
                    </a:lnT>
                    <a:lnB>
                      <a:noFill/>
                    </a:lnB>
                    <a:noFill/>
                  </a:tcPr>
                </a:tc>
                <a:tc>
                  <a:txBody>
                    <a:bodyPr/>
                    <a:lstStyle/>
                    <a:p>
                      <a:pPr algn="r"/>
                      <a:r>
                        <a:rPr b="1" sz="1200" i="0" u="none">
                          <a:solidFill>
                            <a:srgbClr val="C85A32"/>
                          </a:solidFill>
                          <a:latin typeface="Plus Jakarta Sans"/>
                        </a:rPr>
                        <a:t>38 units</a:t>
                      </a:r>
                    </a:p>
                  </a:txBody>
                  <a:tcPr anchor="ctr" marL="63500" marR="63500" marT="25400" marB="25400">
                    <a:lnL>
                      <a:noFill/>
                    </a:lnL>
                    <a:lnR>
                      <a:noFill/>
                    </a:lnR>
                    <a:lnT>
                      <a:noFill/>
                    </a:lnT>
                    <a:lnB>
                      <a:noFill/>
                    </a:lnB>
                    <a:noFill/>
                  </a:tcPr>
                </a:tc>
              </a:tr>
            </a:tbl>
          </a:graphicData>
        </a:graphic>
      </p:graphicFrame>
      <p:pic>
        <p:nvPicPr>
          <p:cNvPr id="10" name="Picture 9" descr="image.png"/>
          <p:cNvPicPr>
            <a:picLocks noChangeAspect="1"/>
          </p:cNvPicPr>
          <p:nvPr/>
        </p:nvPicPr>
        <p:blipFill>
          <a:blip r:embed="rId5"/>
          <a:stretch>
            <a:fillRect/>
          </a:stretch>
        </p:blipFill>
        <p:spPr>
          <a:xfrm>
            <a:off x="6286500" y="2000250"/>
            <a:ext cx="2190750" cy="200025"/>
          </a:xfrm>
          <a:prstGeom prst="rect">
            <a:avLst/>
          </a:prstGeom>
        </p:spPr>
      </p:pic>
      <p:sp>
        <p:nvSpPr>
          <p:cNvPr id="11" name="Rectangle 10"/>
          <p:cNvSpPr/>
          <p:nvPr/>
        </p:nvSpPr>
        <p:spPr>
          <a:xfrm>
            <a:off x="576262" y="3133725"/>
            <a:ext cx="3505795"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082057" y="3133725"/>
            <a:ext cx="1818679"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76262" y="3690937"/>
            <a:ext cx="3505795"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082057" y="3690937"/>
            <a:ext cx="1818679"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76262" y="4233862"/>
            <a:ext cx="3505795"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082057" y="4233862"/>
            <a:ext cx="1818679"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image.png"/>
          <p:cNvPicPr>
            <a:picLocks noChangeAspect="1"/>
          </p:cNvPicPr>
          <p:nvPr/>
        </p:nvPicPr>
        <p:blipFill>
          <a:blip r:embed="rId6"/>
          <a:stretch>
            <a:fillRect/>
          </a:stretch>
        </p:blipFill>
        <p:spPr>
          <a:xfrm>
            <a:off x="771525" y="3295650"/>
            <a:ext cx="266700" cy="266700"/>
          </a:xfrm>
          <a:prstGeom prst="rect">
            <a:avLst/>
          </a:prstGeom>
        </p:spPr>
      </p:pic>
      <p:pic>
        <p:nvPicPr>
          <p:cNvPr id="18" name="Picture 17" descr="image.png"/>
          <p:cNvPicPr>
            <a:picLocks noChangeAspect="1"/>
          </p:cNvPicPr>
          <p:nvPr/>
        </p:nvPicPr>
        <p:blipFill>
          <a:blip r:embed="rId7"/>
          <a:stretch>
            <a:fillRect/>
          </a:stretch>
        </p:blipFill>
        <p:spPr>
          <a:xfrm>
            <a:off x="771525" y="3838575"/>
            <a:ext cx="266700" cy="266700"/>
          </a:xfrm>
          <a:prstGeom prst="rect">
            <a:avLst/>
          </a:prstGeom>
        </p:spPr>
      </p:pic>
      <p:pic>
        <p:nvPicPr>
          <p:cNvPr id="19" name="Picture 18" descr="image.png"/>
          <p:cNvPicPr>
            <a:picLocks noChangeAspect="1"/>
          </p:cNvPicPr>
          <p:nvPr/>
        </p:nvPicPr>
        <p:blipFill>
          <a:blip r:embed="rId8"/>
          <a:stretch>
            <a:fillRect/>
          </a:stretch>
        </p:blipFill>
        <p:spPr>
          <a:xfrm>
            <a:off x="771525" y="4381500"/>
            <a:ext cx="266700" cy="2667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9"/>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286500" y="2540793"/>
            <a:ext cx="5334000" cy="2347912"/>
          </a:xfrm>
          <a:prstGeom prst="rect">
            <a:avLst/>
          </a:prstGeom>
        </p:spPr>
      </p:pic>
      <p:sp>
        <p:nvSpPr>
          <p:cNvPr id="4" name="TextBox 3"/>
          <p:cNvSpPr txBox="1"/>
          <p:nvPr/>
        </p:nvSpPr>
        <p:spPr>
          <a:xfrm>
            <a:off x="571500" y="476250"/>
            <a:ext cx="11601450" cy="457200"/>
          </a:xfrm>
          <a:prstGeom prst="rect">
            <a:avLst/>
          </a:prstGeom>
          <a:noFill/>
        </p:spPr>
        <p:txBody>
          <a:bodyPr wrap="square" lIns="0" rIns="0" tIns="0" bIns="0" anchor="t">
            <a:spAutoFit/>
          </a:bodyPr>
          <a:lstStyle/>
          <a:p>
            <a:pPr algn="l"/>
            <a:r>
              <a:rPr b="1" sz="2550" i="0" u="none">
                <a:solidFill>
                  <a:srgbClr val="1E293B"/>
                </a:solidFill>
                <a:latin typeface="Cinzel"/>
              </a:rPr>
              <a:t>Orders by Region</a:t>
            </a:r>
          </a:p>
        </p:txBody>
      </p:sp>
      <p:sp>
        <p:nvSpPr>
          <p:cNvPr id="5" name="Rectangle 4"/>
          <p:cNvSpPr/>
          <p:nvPr/>
        </p:nvSpPr>
        <p:spPr>
          <a:xfrm>
            <a:off x="571500" y="1028700"/>
            <a:ext cx="11049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image.png"/>
          <p:cNvPicPr>
            <a:picLocks noChangeAspect="1"/>
          </p:cNvPicPr>
          <p:nvPr/>
        </p:nvPicPr>
        <p:blipFill>
          <a:blip r:embed="rId4"/>
          <a:stretch>
            <a:fillRect/>
          </a:stretch>
        </p:blipFill>
        <p:spPr>
          <a:xfrm>
            <a:off x="762000" y="6376987"/>
            <a:ext cx="142875" cy="142875"/>
          </a:xfrm>
          <a:prstGeom prst="rect">
            <a:avLst/>
          </a:prstGeom>
        </p:spPr>
      </p:pic>
      <p:sp>
        <p:nvSpPr>
          <p:cNvPr id="7" name="TextBox 6"/>
          <p:cNvSpPr txBox="1"/>
          <p:nvPr/>
        </p:nvSpPr>
        <p:spPr>
          <a:xfrm>
            <a:off x="1000125" y="6286500"/>
            <a:ext cx="10467975" cy="323850"/>
          </a:xfrm>
          <a:prstGeom prst="rect">
            <a:avLst/>
          </a:prstGeom>
          <a:noFill/>
        </p:spPr>
        <p:txBody>
          <a:bodyPr wrap="square" lIns="0" rIns="0" tIns="0" bIns="0" anchor="t">
            <a:spAutoFit/>
          </a:bodyPr>
          <a:lstStyle/>
          <a:p>
            <a:pPr algn="l"/>
            <a:r>
              <a:rPr b="1" sz="1012" i="0" u="none">
                <a:solidFill>
                  <a:srgbClr val="334155"/>
                </a:solidFill>
                <a:latin typeface="Plus Jakarta Sans"/>
              </a:rPr>
              <a:t>Speaker Notes:</a:t>
            </a:r>
            <a:r>
              <a:rPr b="0" sz="1012" i="0" u="none">
                <a:solidFill>
                  <a:srgbClr val="334155"/>
                </a:solidFill>
                <a:latin typeface="Plus Jakarta Sans"/>
              </a:rPr>
              <a:t> Order distribution was led by Braga with 31 orders and Lisboa with 29 orders. Financially, Lisboa ranked first generating €947.90 in revenue, while Braga ranked second with €790.50.</a:t>
            </a:r>
          </a:p>
        </p:txBody>
      </p:sp>
      <p:sp>
        <p:nvSpPr>
          <p:cNvPr id="8" name="Rounded Rectangle 7"/>
          <p:cNvSpPr/>
          <p:nvPr/>
        </p:nvSpPr>
        <p:spPr>
          <a:xfrm>
            <a:off x="571500" y="2190750"/>
            <a:ext cx="5334000" cy="3048000"/>
          </a:xfrm>
          <a:prstGeom prst="roundRect">
            <a:avLst>
              <a:gd name="adj" fmla="val 0"/>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571500" y="2190750"/>
          <a:ext cx="5324473" cy="3048000"/>
        </p:xfrm>
        <a:graphic>
          <a:graphicData uri="http://schemas.openxmlformats.org/drawingml/2006/table">
            <a:tbl>
              <a:tblPr firstRow="1" bandRow="1">
                <a:tableStyleId>{5C22544A-7EE6-4342-B048-85BDC9FD1C3A}</a:tableStyleId>
                <a:lnL>
                  <a:noFill/>
                </a:lnL>
                <a:lnR>
                  <a:noFill/>
                </a:lnR>
                <a:lnT>
                  <a:noFill/>
                </a:lnT>
                <a:lnB>
                  <a:noFill/>
                </a:lnB>
                <a:lnV>
                  <a:noFill/>
                </a:lnV>
                <a:lnH>
                  <a:noFill/>
                </a:lnH>
              </a:tblPr>
              <a:tblGrid>
                <a:gridCol w="1291976"/>
                <a:gridCol w="1141809"/>
                <a:gridCol w="2890688"/>
              </a:tblGrid>
              <a:tr h="508000">
                <a:tc>
                  <a:txBody>
                    <a:bodyPr/>
                    <a:lstStyle/>
                    <a:p>
                      <a:pPr algn="l"/>
                      <a:r>
                        <a:rPr b="1" sz="1200" i="0" u="none">
                          <a:solidFill>
                            <a:srgbClr val="1E293B"/>
                          </a:solidFill>
                          <a:latin typeface="Plus Jakarta Sans"/>
                        </a:rPr>
                        <a:t>Region</a:t>
                      </a:r>
                    </a:p>
                  </a:txBody>
                  <a:tcPr anchor="ctr" marL="63500" marR="63500" marT="25400" marB="25400">
                    <a:lnL>
                      <a:noFill/>
                    </a:lnL>
                    <a:lnR>
                      <a:noFill/>
                    </a:lnR>
                    <a:lnT>
                      <a:noFill/>
                    </a:lnT>
                    <a:lnB>
                      <a:noFill/>
                    </a:lnB>
                    <a:solidFill>
                      <a:srgbClr val="F8FAFC"/>
                    </a:solidFill>
                  </a:tcPr>
                </a:tc>
                <a:tc>
                  <a:txBody>
                    <a:bodyPr/>
                    <a:lstStyle/>
                    <a:p>
                      <a:pPr algn="ctr"/>
                      <a:r>
                        <a:rPr b="1" sz="1200" i="0" u="none">
                          <a:solidFill>
                            <a:srgbClr val="1E293B"/>
                          </a:solidFill>
                          <a:latin typeface="Plus Jakarta Sans"/>
                        </a:rPr>
                        <a:t>Orders</a:t>
                      </a:r>
                    </a:p>
                  </a:txBody>
                  <a:tcPr anchor="ctr" marL="63500" marR="63500" marT="25400" marB="25400">
                    <a:lnL>
                      <a:noFill/>
                    </a:lnL>
                    <a:lnR>
                      <a:noFill/>
                    </a:lnR>
                    <a:lnT>
                      <a:noFill/>
                    </a:lnT>
                    <a:lnB>
                      <a:noFill/>
                    </a:lnB>
                    <a:solidFill>
                      <a:srgbClr val="F8FAFC"/>
                    </a:solidFill>
                  </a:tcPr>
                </a:tc>
                <a:tc>
                  <a:txBody>
                    <a:bodyPr/>
                    <a:lstStyle/>
                    <a:p>
                      <a:pPr algn="r"/>
                      <a:r>
                        <a:rPr b="1" sz="1200" i="0" u="none">
                          <a:solidFill>
                            <a:srgbClr val="1E293B"/>
                          </a:solidFill>
                          <a:latin typeface="Plus Jakarta Sans"/>
                        </a:rPr>
                        <a:t>Revenue Rank / Total</a:t>
                      </a:r>
                    </a:p>
                  </a:txBody>
                  <a:tcPr anchor="ctr" marL="63500" marR="63500" marT="25400" marB="25400">
                    <a:lnL>
                      <a:noFill/>
                    </a:lnL>
                    <a:lnR>
                      <a:noFill/>
                    </a:lnR>
                    <a:lnT>
                      <a:noFill/>
                    </a:lnT>
                    <a:lnB>
                      <a:noFill/>
                    </a:lnB>
                    <a:solidFill>
                      <a:srgbClr val="F8FAFC"/>
                    </a:solidFill>
                  </a:tcPr>
                </a:tc>
              </a:tr>
              <a:tr h="508000">
                <a:tc>
                  <a:txBody>
                    <a:bodyPr/>
                    <a:lstStyle/>
                    <a:p>
                      <a:pPr algn="l"/>
                      <a:r>
                        <a:rPr b="1" sz="1200" i="0" u="none">
                          <a:solidFill>
                            <a:srgbClr val="334155"/>
                          </a:solidFill>
                          <a:latin typeface="Plus Jakarta Sans"/>
                        </a:rPr>
                        <a:t>Braga</a:t>
                      </a:r>
                    </a:p>
                  </a:txBody>
                  <a:tcPr anchor="ctr" marL="63500" marR="63500" marT="25400" marB="25400">
                    <a:lnL>
                      <a:noFill/>
                    </a:lnL>
                    <a:lnR>
                      <a:noFill/>
                    </a:lnR>
                    <a:lnT>
                      <a:noFill/>
                    </a:lnT>
                    <a:lnB>
                      <a:noFill/>
                    </a:lnB>
                    <a:solidFill>
                      <a:srgbClr val="FEFCE8"/>
                    </a:solidFill>
                  </a:tcPr>
                </a:tc>
                <a:tc>
                  <a:txBody>
                    <a:bodyPr/>
                    <a:lstStyle/>
                    <a:p>
                      <a:pPr algn="ctr"/>
                      <a:r>
                        <a:rPr b="1" sz="1200" i="0" u="none">
                          <a:solidFill>
                            <a:srgbClr val="334155"/>
                          </a:solidFill>
                          <a:latin typeface="Plus Jakarta Sans"/>
                        </a:rPr>
                        <a:t>31</a:t>
                      </a:r>
                    </a:p>
                  </a:txBody>
                  <a:tcPr anchor="ctr" marL="63500" marR="63500" marT="25400" marB="25400">
                    <a:lnL>
                      <a:noFill/>
                    </a:lnL>
                    <a:lnR>
                      <a:noFill/>
                    </a:lnR>
                    <a:lnT>
                      <a:noFill/>
                    </a:lnT>
                    <a:lnB>
                      <a:noFill/>
                    </a:lnB>
                    <a:solidFill>
                      <a:srgbClr val="FEFCE8"/>
                    </a:solidFill>
                  </a:tcPr>
                </a:tc>
                <a:tc>
                  <a:txBody>
                    <a:bodyPr/>
                    <a:lstStyle/>
                    <a:p>
                      <a:pPr algn="r"/>
                      <a:r>
                        <a:rPr b="0" sz="1200" i="0" u="none">
                          <a:solidFill>
                            <a:srgbClr val="334155"/>
                          </a:solidFill>
                          <a:latin typeface="Plus Jakarta Sans"/>
                        </a:rPr>
                        <a:t>2nd by revenue (€790.50)</a:t>
                      </a:r>
                    </a:p>
                  </a:txBody>
                  <a:tcPr anchor="ctr" marL="63500" marR="63500" marT="25400" marB="25400">
                    <a:lnL>
                      <a:noFill/>
                    </a:lnL>
                    <a:lnR>
                      <a:noFill/>
                    </a:lnR>
                    <a:lnT>
                      <a:noFill/>
                    </a:lnT>
                    <a:lnB>
                      <a:noFill/>
                    </a:lnB>
                    <a:solidFill>
                      <a:srgbClr val="FEFCE8"/>
                    </a:solidFill>
                  </a:tcPr>
                </a:tc>
              </a:tr>
              <a:tr h="508000">
                <a:tc>
                  <a:txBody>
                    <a:bodyPr/>
                    <a:lstStyle/>
                    <a:p>
                      <a:pPr algn="l"/>
                      <a:r>
                        <a:rPr b="1" sz="1200" i="0" u="none">
                          <a:solidFill>
                            <a:srgbClr val="334155"/>
                          </a:solidFill>
                          <a:latin typeface="Plus Jakarta Sans"/>
                        </a:rPr>
                        <a:t>Lisboa</a:t>
                      </a:r>
                    </a:p>
                  </a:txBody>
                  <a:tcPr anchor="ctr" marL="63500" marR="63500" marT="25400" marB="25400">
                    <a:lnL>
                      <a:noFill/>
                    </a:lnL>
                    <a:lnR>
                      <a:noFill/>
                    </a:lnR>
                    <a:lnT>
                      <a:noFill/>
                    </a:lnT>
                    <a:lnB>
                      <a:noFill/>
                    </a:lnB>
                    <a:solidFill>
                      <a:srgbClr val="FEFCE8"/>
                    </a:solidFill>
                  </a:tcPr>
                </a:tc>
                <a:tc>
                  <a:txBody>
                    <a:bodyPr/>
                    <a:lstStyle/>
                    <a:p>
                      <a:pPr algn="ctr"/>
                      <a:r>
                        <a:rPr b="1" sz="1200" i="0" u="none">
                          <a:solidFill>
                            <a:srgbClr val="334155"/>
                          </a:solidFill>
                          <a:latin typeface="Plus Jakarta Sans"/>
                        </a:rPr>
                        <a:t>29</a:t>
                      </a:r>
                    </a:p>
                  </a:txBody>
                  <a:tcPr anchor="ctr" marL="63500" marR="63500" marT="25400" marB="25400">
                    <a:lnL>
                      <a:noFill/>
                    </a:lnL>
                    <a:lnR>
                      <a:noFill/>
                    </a:lnR>
                    <a:lnT>
                      <a:noFill/>
                    </a:lnT>
                    <a:lnB>
                      <a:noFill/>
                    </a:lnB>
                    <a:solidFill>
                      <a:srgbClr val="FEFCE8"/>
                    </a:solidFill>
                  </a:tcPr>
                </a:tc>
                <a:tc>
                  <a:txBody>
                    <a:bodyPr/>
                    <a:lstStyle/>
                    <a:p>
                      <a:pPr algn="r"/>
                      <a:r>
                        <a:rPr b="1" sz="1200" i="0" u="none">
                          <a:solidFill>
                            <a:srgbClr val="166534"/>
                          </a:solidFill>
                          <a:latin typeface="Plus Jakarta Sans"/>
                        </a:rPr>
                        <a:t>1st by revenue (€947.90)</a:t>
                      </a:r>
                    </a:p>
                  </a:txBody>
                  <a:tcPr anchor="ctr" marL="63500" marR="63500" marT="25400" marB="25400">
                    <a:lnL>
                      <a:noFill/>
                    </a:lnL>
                    <a:lnR>
                      <a:noFill/>
                    </a:lnR>
                    <a:lnT>
                      <a:noFill/>
                    </a:lnT>
                    <a:lnB>
                      <a:noFill/>
                    </a:lnB>
                    <a:solidFill>
                      <a:srgbClr val="FEFCE8"/>
                    </a:solidFill>
                  </a:tcPr>
                </a:tc>
              </a:tr>
              <a:tr h="508000">
                <a:tc>
                  <a:txBody>
                    <a:bodyPr/>
                    <a:lstStyle/>
                    <a:p>
                      <a:pPr algn="l"/>
                      <a:r>
                        <a:rPr b="1" sz="1200" i="0" u="none">
                          <a:solidFill>
                            <a:srgbClr val="334155"/>
                          </a:solidFill>
                          <a:latin typeface="Plus Jakarta Sans"/>
                        </a:rPr>
                        <a:t>Coimbra</a:t>
                      </a:r>
                    </a:p>
                  </a:txBody>
                  <a:tcPr anchor="ctr" marL="63500" marR="63500" marT="25400" marB="25400">
                    <a:lnL>
                      <a:noFill/>
                    </a:lnL>
                    <a:lnR>
                      <a:noFill/>
                    </a:lnR>
                    <a:lnT>
                      <a:noFill/>
                    </a:lnT>
                    <a:lnB>
                      <a:noFill/>
                    </a:lnB>
                    <a:noFill/>
                  </a:tcPr>
                </a:tc>
                <a:tc>
                  <a:txBody>
                    <a:bodyPr/>
                    <a:lstStyle/>
                    <a:p>
                      <a:pPr algn="ctr"/>
                      <a:r>
                        <a:rPr b="1" sz="1200" i="0" u="none">
                          <a:solidFill>
                            <a:srgbClr val="334155"/>
                          </a:solidFill>
                          <a:latin typeface="Plus Jakarta Sans"/>
                        </a:rPr>
                        <a:t>24</a:t>
                      </a:r>
                    </a:p>
                  </a:txBody>
                  <a:tcPr anchor="ctr" marL="63500" marR="63500" marT="25400" marB="25400">
                    <a:lnL>
                      <a:noFill/>
                    </a:lnL>
                    <a:lnR>
                      <a:noFill/>
                    </a:lnR>
                    <a:lnT>
                      <a:noFill/>
                    </a:lnT>
                    <a:lnB>
                      <a:noFill/>
                    </a:lnB>
                    <a:noFill/>
                  </a:tcPr>
                </a:tc>
                <a:tc>
                  <a:txBody>
                    <a:bodyPr/>
                    <a:lstStyle/>
                    <a:p>
                      <a:pPr algn="r"/>
                      <a:r>
                        <a:rPr b="0" sz="1200" i="0" u="none">
                          <a:solidFill>
                            <a:srgbClr val="64748B"/>
                          </a:solidFill>
                          <a:latin typeface="Plus Jakarta Sans"/>
                        </a:rPr>
                        <a:t>—</a:t>
                      </a:r>
                    </a:p>
                  </a:txBody>
                  <a:tcPr anchor="ctr" marL="63500" marR="63500" marT="25400" marB="25400">
                    <a:lnL>
                      <a:noFill/>
                    </a:lnL>
                    <a:lnR>
                      <a:noFill/>
                    </a:lnR>
                    <a:lnT>
                      <a:noFill/>
                    </a:lnT>
                    <a:lnB>
                      <a:noFill/>
                    </a:lnB>
                    <a:noFill/>
                  </a:tcPr>
                </a:tc>
              </a:tr>
              <a:tr h="508000">
                <a:tc>
                  <a:txBody>
                    <a:bodyPr/>
                    <a:lstStyle/>
                    <a:p>
                      <a:pPr algn="l"/>
                      <a:r>
                        <a:rPr b="1" sz="1200" i="0" u="none">
                          <a:solidFill>
                            <a:srgbClr val="334155"/>
                          </a:solidFill>
                          <a:latin typeface="Plus Jakarta Sans"/>
                        </a:rPr>
                        <a:t>Algarve</a:t>
                      </a:r>
                    </a:p>
                  </a:txBody>
                  <a:tcPr anchor="ctr" marL="63500" marR="63500" marT="25400" marB="25400">
                    <a:lnL>
                      <a:noFill/>
                    </a:lnL>
                    <a:lnR>
                      <a:noFill/>
                    </a:lnR>
                    <a:lnT>
                      <a:noFill/>
                    </a:lnT>
                    <a:lnB>
                      <a:noFill/>
                    </a:lnB>
                    <a:noFill/>
                  </a:tcPr>
                </a:tc>
                <a:tc>
                  <a:txBody>
                    <a:bodyPr/>
                    <a:lstStyle/>
                    <a:p>
                      <a:pPr algn="ctr"/>
                      <a:r>
                        <a:rPr b="1" sz="1200" i="0" u="none">
                          <a:solidFill>
                            <a:srgbClr val="334155"/>
                          </a:solidFill>
                          <a:latin typeface="Plus Jakarta Sans"/>
                        </a:rPr>
                        <a:t>21</a:t>
                      </a:r>
                    </a:p>
                  </a:txBody>
                  <a:tcPr anchor="ctr" marL="63500" marR="63500" marT="25400" marB="25400">
                    <a:lnL>
                      <a:noFill/>
                    </a:lnL>
                    <a:lnR>
                      <a:noFill/>
                    </a:lnR>
                    <a:lnT>
                      <a:noFill/>
                    </a:lnT>
                    <a:lnB>
                      <a:noFill/>
                    </a:lnB>
                    <a:noFill/>
                  </a:tcPr>
                </a:tc>
                <a:tc>
                  <a:txBody>
                    <a:bodyPr/>
                    <a:lstStyle/>
                    <a:p>
                      <a:pPr algn="r"/>
                      <a:r>
                        <a:rPr b="0" sz="1200" i="0" u="none">
                          <a:solidFill>
                            <a:srgbClr val="64748B"/>
                          </a:solidFill>
                          <a:latin typeface="Plus Jakarta Sans"/>
                        </a:rPr>
                        <a:t>—</a:t>
                      </a:r>
                    </a:p>
                  </a:txBody>
                  <a:tcPr anchor="ctr" marL="63500" marR="63500" marT="25400" marB="25400">
                    <a:lnL>
                      <a:noFill/>
                    </a:lnL>
                    <a:lnR>
                      <a:noFill/>
                    </a:lnR>
                    <a:lnT>
                      <a:noFill/>
                    </a:lnT>
                    <a:lnB>
                      <a:noFill/>
                    </a:lnB>
                    <a:noFill/>
                  </a:tcPr>
                </a:tc>
              </a:tr>
              <a:tr h="508000">
                <a:tc>
                  <a:txBody>
                    <a:bodyPr/>
                    <a:lstStyle/>
                    <a:p>
                      <a:pPr algn="l"/>
                      <a:r>
                        <a:rPr b="1" sz="1200" i="0" u="none">
                          <a:solidFill>
                            <a:srgbClr val="334155"/>
                          </a:solidFill>
                          <a:latin typeface="Plus Jakarta Sans"/>
                        </a:rPr>
                        <a:t>Porto</a:t>
                      </a:r>
                    </a:p>
                  </a:txBody>
                  <a:tcPr anchor="ctr" marL="63500" marR="63500" marT="25400" marB="25400">
                    <a:lnL>
                      <a:noFill/>
                    </a:lnL>
                    <a:lnR>
                      <a:noFill/>
                    </a:lnR>
                    <a:lnT>
                      <a:noFill/>
                    </a:lnT>
                    <a:lnB>
                      <a:noFill/>
                    </a:lnB>
                    <a:noFill/>
                  </a:tcPr>
                </a:tc>
                <a:tc>
                  <a:txBody>
                    <a:bodyPr/>
                    <a:lstStyle/>
                    <a:p>
                      <a:pPr algn="ctr"/>
                      <a:r>
                        <a:rPr b="1" sz="1200" i="0" u="none">
                          <a:solidFill>
                            <a:srgbClr val="334155"/>
                          </a:solidFill>
                          <a:latin typeface="Plus Jakarta Sans"/>
                        </a:rPr>
                        <a:t>13</a:t>
                      </a:r>
                    </a:p>
                  </a:txBody>
                  <a:tcPr anchor="ctr" marL="63500" marR="63500" marT="25400" marB="25400">
                    <a:lnL>
                      <a:noFill/>
                    </a:lnL>
                    <a:lnR>
                      <a:noFill/>
                    </a:lnR>
                    <a:lnT>
                      <a:noFill/>
                    </a:lnT>
                    <a:lnB>
                      <a:noFill/>
                    </a:lnB>
                    <a:noFill/>
                  </a:tcPr>
                </a:tc>
                <a:tc>
                  <a:txBody>
                    <a:bodyPr/>
                    <a:lstStyle/>
                    <a:p>
                      <a:pPr algn="r"/>
                      <a:r>
                        <a:rPr b="0" sz="1200" i="0" u="none">
                          <a:solidFill>
                            <a:srgbClr val="64748B"/>
                          </a:solidFill>
                          <a:latin typeface="Plus Jakarta Sans"/>
                        </a:rPr>
                        <a:t>—</a:t>
                      </a:r>
                    </a:p>
                  </a:txBody>
                  <a:tcPr anchor="ctr" marL="63500" marR="63500" marT="25400" marB="25400">
                    <a:lnL>
                      <a:noFill/>
                    </a:lnL>
                    <a:lnR>
                      <a:noFill/>
                    </a:lnR>
                    <a:lnT>
                      <a:noFill/>
                    </a:lnT>
                    <a:lnB>
                      <a:noFill/>
                    </a:lnB>
                    <a:noFill/>
                  </a:tcPr>
                </a:tc>
              </a:tr>
            </a:tbl>
          </a:graphicData>
        </a:graphic>
      </p:graphicFrame>
      <p:sp>
        <p:nvSpPr>
          <p:cNvPr id="10" name="Rectangle 9"/>
          <p:cNvSpPr/>
          <p:nvPr/>
        </p:nvSpPr>
        <p:spPr>
          <a:xfrm>
            <a:off x="576262" y="2686050"/>
            <a:ext cx="1291976"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1868239" y="2686050"/>
            <a:ext cx="1141809"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3010048" y="2686050"/>
            <a:ext cx="2890688"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34150" y="2817018"/>
            <a:ext cx="5110638" cy="257175"/>
          </a:xfrm>
          <a:prstGeom prst="rect">
            <a:avLst/>
          </a:prstGeom>
          <a:noFill/>
        </p:spPr>
        <p:txBody>
          <a:bodyPr wrap="square" lIns="0" rIns="0" tIns="0" bIns="0" anchor="t">
            <a:spAutoFit/>
          </a:bodyPr>
          <a:lstStyle/>
          <a:p>
            <a:pPr algn="l"/>
            <a:r>
              <a:rPr b="1" sz="1500" i="0" u="none">
                <a:solidFill>
                  <a:srgbClr val="1E293B"/>
                </a:solidFill>
                <a:latin typeface="Cinzel"/>
              </a:rPr>
              <a:t>Regional Summary</a:t>
            </a:r>
          </a:p>
        </p:txBody>
      </p:sp>
      <p:sp>
        <p:nvSpPr>
          <p:cNvPr id="14" name="TextBox 13"/>
          <p:cNvSpPr txBox="1"/>
          <p:nvPr/>
        </p:nvSpPr>
        <p:spPr>
          <a:xfrm>
            <a:off x="6534150" y="3169443"/>
            <a:ext cx="4867275" cy="485775"/>
          </a:xfrm>
          <a:prstGeom prst="rect">
            <a:avLst/>
          </a:prstGeom>
          <a:noFill/>
        </p:spPr>
        <p:txBody>
          <a:bodyPr wrap="square" lIns="0" rIns="0" tIns="0" bIns="0" anchor="t">
            <a:spAutoFit/>
          </a:bodyPr>
          <a:lstStyle/>
          <a:p>
            <a:pPr algn="l">
              <a:lnSpc>
                <a:spcPts val="1912"/>
              </a:lnSpc>
            </a:pPr>
            <a:r>
              <a:rPr b="0" sz="1275" i="0" u="none">
                <a:solidFill>
                  <a:srgbClr val="475569"/>
                </a:solidFill>
                <a:latin typeface="Plus Jakarta Sans"/>
              </a:rPr>
              <a:t>• </a:t>
            </a:r>
            <a:r>
              <a:rPr b="1" sz="1275" i="0" u="none">
                <a:solidFill>
                  <a:srgbClr val="475569"/>
                </a:solidFill>
                <a:latin typeface="Plus Jakarta Sans"/>
              </a:rPr>
              <a:t>Braga</a:t>
            </a:r>
            <a:r>
              <a:rPr b="0" sz="1275" i="0" u="none">
                <a:solidFill>
                  <a:srgbClr val="475569"/>
                </a:solidFill>
                <a:latin typeface="Plus Jakarta Sans"/>
              </a:rPr>
              <a:t> had the highest number of orders at </a:t>
            </a:r>
            <a:r>
              <a:rPr b="1" sz="1275" i="0" u="none">
                <a:solidFill>
                  <a:srgbClr val="475569"/>
                </a:solidFill>
                <a:latin typeface="Plus Jakarta Sans"/>
              </a:rPr>
              <a:t>31</a:t>
            </a:r>
            <a:r>
              <a:rPr b="0" sz="1275" i="0" u="none">
                <a:solidFill>
                  <a:srgbClr val="475569"/>
                </a:solidFill>
                <a:latin typeface="Plus Jakarta Sans"/>
              </a:rPr>
              <a:t> (2nd in revenue with €790.50).</a:t>
            </a:r>
          </a:p>
        </p:txBody>
      </p:sp>
      <p:sp>
        <p:nvSpPr>
          <p:cNvPr id="15" name="TextBox 14"/>
          <p:cNvSpPr txBox="1"/>
          <p:nvPr/>
        </p:nvSpPr>
        <p:spPr>
          <a:xfrm>
            <a:off x="6534150" y="3769518"/>
            <a:ext cx="4867275" cy="485775"/>
          </a:xfrm>
          <a:prstGeom prst="rect">
            <a:avLst/>
          </a:prstGeom>
          <a:noFill/>
        </p:spPr>
        <p:txBody>
          <a:bodyPr wrap="square" lIns="0" rIns="0" tIns="0" bIns="0" anchor="t">
            <a:spAutoFit/>
          </a:bodyPr>
          <a:lstStyle/>
          <a:p>
            <a:pPr algn="l">
              <a:lnSpc>
                <a:spcPts val="1912"/>
              </a:lnSpc>
            </a:pPr>
            <a:r>
              <a:rPr b="0" sz="1275" i="0" u="none">
                <a:solidFill>
                  <a:srgbClr val="475569"/>
                </a:solidFill>
                <a:latin typeface="Plus Jakarta Sans"/>
              </a:rPr>
              <a:t>• </a:t>
            </a:r>
            <a:r>
              <a:rPr b="1" sz="1275" i="0" u="none">
                <a:solidFill>
                  <a:srgbClr val="475569"/>
                </a:solidFill>
                <a:latin typeface="Plus Jakarta Sans"/>
              </a:rPr>
              <a:t>Lisboa</a:t>
            </a:r>
            <a:r>
              <a:rPr b="0" sz="1275" i="0" u="none">
                <a:solidFill>
                  <a:srgbClr val="475569"/>
                </a:solidFill>
                <a:latin typeface="Plus Jakarta Sans"/>
              </a:rPr>
              <a:t> generated the highest revenue overall at </a:t>
            </a:r>
            <a:r>
              <a:rPr b="1" sz="1275" i="0" u="none">
                <a:solidFill>
                  <a:srgbClr val="475569"/>
                </a:solidFill>
                <a:latin typeface="Plus Jakarta Sans"/>
              </a:rPr>
              <a:t>€947.90</a:t>
            </a:r>
            <a:r>
              <a:rPr b="0" sz="1275" i="0" u="none">
                <a:solidFill>
                  <a:srgbClr val="475569"/>
                </a:solidFill>
                <a:latin typeface="Plus Jakarta Sans"/>
              </a:rPr>
              <a:t> across </a:t>
            </a:r>
            <a:r>
              <a:rPr b="1" sz="1275" i="0" u="none">
                <a:solidFill>
                  <a:srgbClr val="475569"/>
                </a:solidFill>
                <a:latin typeface="Plus Jakarta Sans"/>
              </a:rPr>
              <a:t>29 orders</a:t>
            </a:r>
            <a:r>
              <a:rPr b="0" sz="1275" i="0" u="none">
                <a:solidFill>
                  <a:srgbClr val="475569"/>
                </a:solidFill>
                <a:latin typeface="Plus Jakarta Sans"/>
              </a:rPr>
              <a:t>.</a:t>
            </a:r>
          </a:p>
        </p:txBody>
      </p:sp>
      <p:sp>
        <p:nvSpPr>
          <p:cNvPr id="16" name="TextBox 15"/>
          <p:cNvSpPr txBox="1"/>
          <p:nvPr/>
        </p:nvSpPr>
        <p:spPr>
          <a:xfrm>
            <a:off x="6534150" y="4369593"/>
            <a:ext cx="4867275" cy="242887"/>
          </a:xfrm>
          <a:prstGeom prst="rect">
            <a:avLst/>
          </a:prstGeom>
          <a:noFill/>
        </p:spPr>
        <p:txBody>
          <a:bodyPr wrap="square" lIns="0" rIns="0" tIns="0" bIns="0" anchor="t">
            <a:spAutoFit/>
          </a:bodyPr>
          <a:lstStyle/>
          <a:p>
            <a:pPr algn="l">
              <a:lnSpc>
                <a:spcPts val="1912"/>
              </a:lnSpc>
            </a:pPr>
            <a:r>
              <a:rPr b="0" sz="1275" i="0" u="none">
                <a:solidFill>
                  <a:srgbClr val="475569"/>
                </a:solidFill>
                <a:latin typeface="Plus Jakarta Sans"/>
              </a:rPr>
              <a:t>• Combined order total across all 5 regions reached </a:t>
            </a:r>
            <a:r>
              <a:rPr b="1" sz="1275" i="0" u="none">
                <a:solidFill>
                  <a:srgbClr val="475569"/>
                </a:solidFill>
                <a:latin typeface="Plus Jakarta Sans"/>
              </a:rPr>
              <a:t>120 orders</a:t>
            </a:r>
            <a:r>
              <a:rPr b="0" sz="1275" i="0" u="none">
                <a:solidFill>
                  <a:srgbClr val="475569"/>
                </a:solidFill>
                <a:latin typeface="Plus Jakarta Sans"/>
              </a:rPr>
              <a:t>.</a:t>
            </a:r>
          </a:p>
        </p:txBody>
      </p:sp>
      <p:sp>
        <p:nvSpPr>
          <p:cNvPr id="17" name="Rectangle 16"/>
          <p:cNvSpPr/>
          <p:nvPr/>
        </p:nvSpPr>
        <p:spPr>
          <a:xfrm>
            <a:off x="576262" y="3205162"/>
            <a:ext cx="1291976"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868239" y="3205162"/>
            <a:ext cx="1141809"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3010048" y="3205162"/>
            <a:ext cx="2890688"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76262" y="3709987"/>
            <a:ext cx="1291976"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868239" y="3709987"/>
            <a:ext cx="1141809"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010048" y="3709987"/>
            <a:ext cx="2890688"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76262" y="4214812"/>
            <a:ext cx="1291976"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868239" y="4214812"/>
            <a:ext cx="1141809"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3010048" y="4214812"/>
            <a:ext cx="2890688"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576262" y="4719637"/>
            <a:ext cx="1291976"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868239" y="4719637"/>
            <a:ext cx="1141809"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3010048" y="4719637"/>
            <a:ext cx="2890688"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9"/>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243137"/>
            <a:ext cx="5405437" cy="2943225"/>
          </a:xfrm>
          <a:prstGeom prst="rect">
            <a:avLst/>
          </a:prstGeom>
        </p:spPr>
      </p:pic>
      <p:pic>
        <p:nvPicPr>
          <p:cNvPr id="4" name="Picture 3" descr="image.png"/>
          <p:cNvPicPr>
            <a:picLocks noChangeAspect="1"/>
          </p:cNvPicPr>
          <p:nvPr/>
        </p:nvPicPr>
        <p:blipFill>
          <a:blip r:embed="rId4"/>
          <a:stretch>
            <a:fillRect/>
          </a:stretch>
        </p:blipFill>
        <p:spPr>
          <a:xfrm>
            <a:off x="6215062" y="2243137"/>
            <a:ext cx="5405437" cy="2943225"/>
          </a:xfrm>
          <a:prstGeom prst="rect">
            <a:avLst/>
          </a:prstGeom>
        </p:spPr>
      </p:pic>
      <p:sp>
        <p:nvSpPr>
          <p:cNvPr id="5" name="TextBox 4"/>
          <p:cNvSpPr txBox="1"/>
          <p:nvPr/>
        </p:nvSpPr>
        <p:spPr>
          <a:xfrm>
            <a:off x="571500" y="476250"/>
            <a:ext cx="11601450" cy="457200"/>
          </a:xfrm>
          <a:prstGeom prst="rect">
            <a:avLst/>
          </a:prstGeom>
          <a:noFill/>
        </p:spPr>
        <p:txBody>
          <a:bodyPr wrap="square" lIns="0" rIns="0" tIns="0" bIns="0" anchor="t">
            <a:spAutoFit/>
          </a:bodyPr>
          <a:lstStyle/>
          <a:p>
            <a:pPr algn="l"/>
            <a:r>
              <a:rPr b="1" sz="2550" i="0" u="none">
                <a:solidFill>
                  <a:srgbClr val="1E293B"/>
                </a:solidFill>
                <a:latin typeface="Cinzel"/>
              </a:rPr>
              <a:t>Order Export Data Issues Found</a:t>
            </a:r>
          </a:p>
        </p:txBody>
      </p:sp>
      <p:sp>
        <p:nvSpPr>
          <p:cNvPr id="6" name="Rectangle 5"/>
          <p:cNvSpPr/>
          <p:nvPr/>
        </p:nvSpPr>
        <p:spPr>
          <a:xfrm>
            <a:off x="571500" y="1028700"/>
            <a:ext cx="11049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image.png"/>
          <p:cNvPicPr>
            <a:picLocks noChangeAspect="1"/>
          </p:cNvPicPr>
          <p:nvPr/>
        </p:nvPicPr>
        <p:blipFill>
          <a:blip r:embed="rId5"/>
          <a:stretch>
            <a:fillRect/>
          </a:stretch>
        </p:blipFill>
        <p:spPr>
          <a:xfrm>
            <a:off x="762000" y="6376987"/>
            <a:ext cx="142875" cy="142875"/>
          </a:xfrm>
          <a:prstGeom prst="rect">
            <a:avLst/>
          </a:prstGeom>
        </p:spPr>
      </p:pic>
      <p:sp>
        <p:nvSpPr>
          <p:cNvPr id="8" name="TextBox 7"/>
          <p:cNvSpPr txBox="1"/>
          <p:nvPr/>
        </p:nvSpPr>
        <p:spPr>
          <a:xfrm>
            <a:off x="1000125" y="6286500"/>
            <a:ext cx="10467975" cy="323850"/>
          </a:xfrm>
          <a:prstGeom prst="rect">
            <a:avLst/>
          </a:prstGeom>
          <a:noFill/>
        </p:spPr>
        <p:txBody>
          <a:bodyPr wrap="square" lIns="0" rIns="0" tIns="0" bIns="0" anchor="t">
            <a:spAutoFit/>
          </a:bodyPr>
          <a:lstStyle/>
          <a:p>
            <a:pPr algn="l"/>
            <a:r>
              <a:rPr b="1" sz="1012" i="0" u="none">
                <a:solidFill>
                  <a:srgbClr val="334155"/>
                </a:solidFill>
                <a:latin typeface="Plus Jakarta Sans"/>
              </a:rPr>
              <a:t>Speaker Notes:</a:t>
            </a:r>
            <a:r>
              <a:rPr b="0" sz="1012" i="0" u="none">
                <a:solidFill>
                  <a:srgbClr val="334155"/>
                </a:solidFill>
                <a:latin typeface="Plus Jakarta Sans"/>
              </a:rPr>
              <a:t> We identified two problems in our order export file: 4 duplicate orders and 5 orders with total calculation mismatches relative to quantity times price. Both issues have been corrected.</a:t>
            </a:r>
          </a:p>
        </p:txBody>
      </p:sp>
      <p:pic>
        <p:nvPicPr>
          <p:cNvPr id="9" name="Picture 8" descr="image.png"/>
          <p:cNvPicPr>
            <a:picLocks noChangeAspect="1"/>
          </p:cNvPicPr>
          <p:nvPr/>
        </p:nvPicPr>
        <p:blipFill>
          <a:blip r:embed="rId6"/>
          <a:stretch>
            <a:fillRect/>
          </a:stretch>
        </p:blipFill>
        <p:spPr>
          <a:xfrm>
            <a:off x="790575" y="2547937"/>
            <a:ext cx="495300" cy="495300"/>
          </a:xfrm>
          <a:prstGeom prst="rect">
            <a:avLst/>
          </a:prstGeom>
        </p:spPr>
      </p:pic>
      <p:sp>
        <p:nvSpPr>
          <p:cNvPr id="10" name="TextBox 9"/>
          <p:cNvSpPr txBox="1"/>
          <p:nvPr/>
        </p:nvSpPr>
        <p:spPr>
          <a:xfrm>
            <a:off x="790575" y="3214687"/>
            <a:ext cx="5215651" cy="257175"/>
          </a:xfrm>
          <a:prstGeom prst="rect">
            <a:avLst/>
          </a:prstGeom>
          <a:noFill/>
        </p:spPr>
        <p:txBody>
          <a:bodyPr wrap="square" lIns="0" rIns="0" tIns="0" bIns="0" anchor="t">
            <a:spAutoFit/>
          </a:bodyPr>
          <a:lstStyle/>
          <a:p>
            <a:pPr algn="l"/>
            <a:r>
              <a:rPr b="1" sz="1500" i="0" u="none">
                <a:solidFill>
                  <a:srgbClr val="1E293B"/>
                </a:solidFill>
                <a:latin typeface="Cinzel"/>
              </a:rPr>
              <a:t>Issue 1: Duplicate Orders</a:t>
            </a:r>
          </a:p>
        </p:txBody>
      </p:sp>
      <p:sp>
        <p:nvSpPr>
          <p:cNvPr id="11" name="TextBox 10"/>
          <p:cNvSpPr txBox="1"/>
          <p:nvPr/>
        </p:nvSpPr>
        <p:spPr>
          <a:xfrm>
            <a:off x="790575" y="3567112"/>
            <a:ext cx="4967287" cy="342900"/>
          </a:xfrm>
          <a:prstGeom prst="rect">
            <a:avLst/>
          </a:prstGeom>
          <a:noFill/>
        </p:spPr>
        <p:txBody>
          <a:bodyPr wrap="square" lIns="0" rIns="0" tIns="0" bIns="0" anchor="t">
            <a:spAutoFit/>
          </a:bodyPr>
          <a:lstStyle/>
          <a:p>
            <a:pPr algn="l">
              <a:lnSpc>
                <a:spcPts val="2700"/>
              </a:lnSpc>
            </a:pPr>
            <a:r>
              <a:rPr b="1" sz="1800" i="0" u="none">
                <a:solidFill>
                  <a:srgbClr val="1E293B"/>
                </a:solidFill>
                <a:latin typeface="Plus Jakarta Sans"/>
              </a:rPr>
              <a:t>4 Duplicate Orders</a:t>
            </a:r>
          </a:p>
        </p:txBody>
      </p:sp>
      <p:sp>
        <p:nvSpPr>
          <p:cNvPr id="12" name="TextBox 11"/>
          <p:cNvSpPr txBox="1"/>
          <p:nvPr/>
        </p:nvSpPr>
        <p:spPr>
          <a:xfrm>
            <a:off x="790575" y="4024312"/>
            <a:ext cx="4967287" cy="485775"/>
          </a:xfrm>
          <a:prstGeom prst="rect">
            <a:avLst/>
          </a:prstGeom>
          <a:noFill/>
        </p:spPr>
        <p:txBody>
          <a:bodyPr wrap="square" lIns="0" rIns="0" tIns="0" bIns="0" anchor="t">
            <a:spAutoFit/>
          </a:bodyPr>
          <a:lstStyle/>
          <a:p>
            <a:pPr algn="l">
              <a:lnSpc>
                <a:spcPts val="1912"/>
              </a:lnSpc>
            </a:pPr>
            <a:r>
              <a:rPr b="0" sz="1275" i="0" u="none">
                <a:solidFill>
                  <a:srgbClr val="475569"/>
                </a:solidFill>
                <a:latin typeface="Plus Jakarta Sans"/>
              </a:rPr>
              <a:t>Discovered duplicate order entries recorded in the order export system.</a:t>
            </a:r>
          </a:p>
        </p:txBody>
      </p:sp>
      <p:pic>
        <p:nvPicPr>
          <p:cNvPr id="13" name="Picture 12" descr="image.png"/>
          <p:cNvPicPr>
            <a:picLocks noChangeAspect="1"/>
          </p:cNvPicPr>
          <p:nvPr/>
        </p:nvPicPr>
        <p:blipFill>
          <a:blip r:embed="rId7"/>
          <a:stretch>
            <a:fillRect/>
          </a:stretch>
        </p:blipFill>
        <p:spPr>
          <a:xfrm>
            <a:off x="790575" y="4681537"/>
            <a:ext cx="952500" cy="228600"/>
          </a:xfrm>
          <a:prstGeom prst="rect">
            <a:avLst/>
          </a:prstGeom>
        </p:spPr>
      </p:pic>
      <p:pic>
        <p:nvPicPr>
          <p:cNvPr id="14" name="Picture 13" descr="image.png"/>
          <p:cNvPicPr>
            <a:picLocks noChangeAspect="1"/>
          </p:cNvPicPr>
          <p:nvPr/>
        </p:nvPicPr>
        <p:blipFill>
          <a:blip r:embed="rId8"/>
          <a:stretch>
            <a:fillRect/>
          </a:stretch>
        </p:blipFill>
        <p:spPr>
          <a:xfrm>
            <a:off x="6434137" y="2547937"/>
            <a:ext cx="495300" cy="495300"/>
          </a:xfrm>
          <a:prstGeom prst="rect">
            <a:avLst/>
          </a:prstGeom>
        </p:spPr>
      </p:pic>
      <p:sp>
        <p:nvSpPr>
          <p:cNvPr id="15" name="TextBox 14"/>
          <p:cNvSpPr txBox="1"/>
          <p:nvPr/>
        </p:nvSpPr>
        <p:spPr>
          <a:xfrm>
            <a:off x="6434137" y="3214687"/>
            <a:ext cx="5215651" cy="257175"/>
          </a:xfrm>
          <a:prstGeom prst="rect">
            <a:avLst/>
          </a:prstGeom>
          <a:noFill/>
        </p:spPr>
        <p:txBody>
          <a:bodyPr wrap="square" lIns="0" rIns="0" tIns="0" bIns="0" anchor="t">
            <a:spAutoFit/>
          </a:bodyPr>
          <a:lstStyle/>
          <a:p>
            <a:pPr algn="l"/>
            <a:r>
              <a:rPr b="1" sz="1500" i="0" u="none">
                <a:solidFill>
                  <a:srgbClr val="1E293B"/>
                </a:solidFill>
                <a:latin typeface="Cinzel"/>
              </a:rPr>
              <a:t>Issue 2: Total Calculation Mismatch</a:t>
            </a:r>
          </a:p>
        </p:txBody>
      </p:sp>
      <p:sp>
        <p:nvSpPr>
          <p:cNvPr id="16" name="TextBox 15"/>
          <p:cNvSpPr txBox="1"/>
          <p:nvPr/>
        </p:nvSpPr>
        <p:spPr>
          <a:xfrm>
            <a:off x="6434137" y="3567112"/>
            <a:ext cx="4967287" cy="342900"/>
          </a:xfrm>
          <a:prstGeom prst="rect">
            <a:avLst/>
          </a:prstGeom>
          <a:noFill/>
        </p:spPr>
        <p:txBody>
          <a:bodyPr wrap="square" lIns="0" rIns="0" tIns="0" bIns="0" anchor="t">
            <a:spAutoFit/>
          </a:bodyPr>
          <a:lstStyle/>
          <a:p>
            <a:pPr algn="l">
              <a:lnSpc>
                <a:spcPts val="2700"/>
              </a:lnSpc>
            </a:pPr>
            <a:r>
              <a:rPr b="1" sz="1800" i="0" u="none">
                <a:solidFill>
                  <a:srgbClr val="1E293B"/>
                </a:solidFill>
                <a:latin typeface="Plus Jakarta Sans"/>
              </a:rPr>
              <a:t>5 Mismatched Orders</a:t>
            </a:r>
          </a:p>
        </p:txBody>
      </p:sp>
      <p:sp>
        <p:nvSpPr>
          <p:cNvPr id="17" name="TextBox 16"/>
          <p:cNvSpPr txBox="1"/>
          <p:nvPr/>
        </p:nvSpPr>
        <p:spPr>
          <a:xfrm>
            <a:off x="6434137" y="4024312"/>
            <a:ext cx="4967287" cy="485775"/>
          </a:xfrm>
          <a:prstGeom prst="rect">
            <a:avLst/>
          </a:prstGeom>
          <a:noFill/>
        </p:spPr>
        <p:txBody>
          <a:bodyPr wrap="square" lIns="0" rIns="0" tIns="0" bIns="0" anchor="t">
            <a:spAutoFit/>
          </a:bodyPr>
          <a:lstStyle/>
          <a:p>
            <a:pPr algn="l">
              <a:lnSpc>
                <a:spcPts val="1912"/>
              </a:lnSpc>
            </a:pPr>
            <a:r>
              <a:rPr b="0" sz="1275" i="0" u="none">
                <a:solidFill>
                  <a:srgbClr val="475569"/>
                </a:solidFill>
                <a:latin typeface="Plus Jakarta Sans"/>
              </a:rPr>
              <a:t>Discovered 5 orders whose recorded total did not match quantity × price.</a:t>
            </a:r>
          </a:p>
        </p:txBody>
      </p:sp>
      <p:pic>
        <p:nvPicPr>
          <p:cNvPr id="18" name="Picture 17" descr="image.png"/>
          <p:cNvPicPr>
            <a:picLocks noChangeAspect="1"/>
          </p:cNvPicPr>
          <p:nvPr/>
        </p:nvPicPr>
        <p:blipFill>
          <a:blip r:embed="rId9"/>
          <a:stretch>
            <a:fillRect/>
          </a:stretch>
        </p:blipFill>
        <p:spPr>
          <a:xfrm>
            <a:off x="6434137" y="4681537"/>
            <a:ext cx="952500" cy="228600"/>
          </a:xfrm>
          <a:prstGeom prst="rect">
            <a:avLst/>
          </a:prstGeom>
        </p:spPr>
      </p:pic>
      <p:pic>
        <p:nvPicPr>
          <p:cNvPr id="19" name="Picture 18" descr="image.png"/>
          <p:cNvPicPr>
            <a:picLocks noChangeAspect="1"/>
          </p:cNvPicPr>
          <p:nvPr/>
        </p:nvPicPr>
        <p:blipFill>
          <a:blip r:embed="rId10"/>
          <a:stretch>
            <a:fillRect/>
          </a:stretch>
        </p:blipFill>
        <p:spPr>
          <a:xfrm>
            <a:off x="947737" y="2690812"/>
            <a:ext cx="180975" cy="209550"/>
          </a:xfrm>
          <a:prstGeom prst="rect">
            <a:avLst/>
          </a:prstGeom>
        </p:spPr>
      </p:pic>
      <p:pic>
        <p:nvPicPr>
          <p:cNvPr id="20" name="Picture 19" descr="image.png"/>
          <p:cNvPicPr>
            <a:picLocks noChangeAspect="1"/>
          </p:cNvPicPr>
          <p:nvPr/>
        </p:nvPicPr>
        <p:blipFill>
          <a:blip r:embed="rId11"/>
          <a:stretch>
            <a:fillRect/>
          </a:stretch>
        </p:blipFill>
        <p:spPr>
          <a:xfrm>
            <a:off x="885825" y="4738687"/>
            <a:ext cx="104775" cy="123825"/>
          </a:xfrm>
          <a:prstGeom prst="rect">
            <a:avLst/>
          </a:prstGeom>
        </p:spPr>
      </p:pic>
      <p:pic>
        <p:nvPicPr>
          <p:cNvPr id="21" name="Picture 20" descr="image.png"/>
          <p:cNvPicPr>
            <a:picLocks noChangeAspect="1"/>
          </p:cNvPicPr>
          <p:nvPr/>
        </p:nvPicPr>
        <p:blipFill>
          <a:blip r:embed="rId12"/>
          <a:stretch>
            <a:fillRect/>
          </a:stretch>
        </p:blipFill>
        <p:spPr>
          <a:xfrm>
            <a:off x="6600825" y="2690812"/>
            <a:ext cx="161925" cy="209550"/>
          </a:xfrm>
          <a:prstGeom prst="rect">
            <a:avLst/>
          </a:prstGeom>
        </p:spPr>
      </p:pic>
      <p:pic>
        <p:nvPicPr>
          <p:cNvPr id="22" name="Picture 21" descr="image.png"/>
          <p:cNvPicPr>
            <a:picLocks noChangeAspect="1"/>
          </p:cNvPicPr>
          <p:nvPr/>
        </p:nvPicPr>
        <p:blipFill>
          <a:blip r:embed="rId13"/>
          <a:stretch>
            <a:fillRect/>
          </a:stretch>
        </p:blipFill>
        <p:spPr>
          <a:xfrm>
            <a:off x="6529387" y="4738687"/>
            <a:ext cx="104775" cy="123825"/>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9"/>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640806"/>
            <a:ext cx="3524250" cy="2147887"/>
          </a:xfrm>
          <a:prstGeom prst="rect">
            <a:avLst/>
          </a:prstGeom>
        </p:spPr>
      </p:pic>
      <p:pic>
        <p:nvPicPr>
          <p:cNvPr id="4" name="Picture 3" descr="image.png"/>
          <p:cNvPicPr>
            <a:picLocks noChangeAspect="1"/>
          </p:cNvPicPr>
          <p:nvPr/>
        </p:nvPicPr>
        <p:blipFill>
          <a:blip r:embed="rId4"/>
          <a:stretch>
            <a:fillRect/>
          </a:stretch>
        </p:blipFill>
        <p:spPr>
          <a:xfrm>
            <a:off x="4333875" y="2640806"/>
            <a:ext cx="3524250" cy="2147887"/>
          </a:xfrm>
          <a:prstGeom prst="rect">
            <a:avLst/>
          </a:prstGeom>
        </p:spPr>
      </p:pic>
      <p:pic>
        <p:nvPicPr>
          <p:cNvPr id="5" name="Picture 4" descr="image.png"/>
          <p:cNvPicPr>
            <a:picLocks noChangeAspect="1"/>
          </p:cNvPicPr>
          <p:nvPr/>
        </p:nvPicPr>
        <p:blipFill>
          <a:blip r:embed="rId5"/>
          <a:stretch>
            <a:fillRect/>
          </a:stretch>
        </p:blipFill>
        <p:spPr>
          <a:xfrm>
            <a:off x="8096250" y="2640806"/>
            <a:ext cx="3524250" cy="2147887"/>
          </a:xfrm>
          <a:prstGeom prst="rect">
            <a:avLst/>
          </a:prstGeom>
        </p:spPr>
      </p:pic>
      <p:sp>
        <p:nvSpPr>
          <p:cNvPr id="6" name="TextBox 5"/>
          <p:cNvSpPr txBox="1"/>
          <p:nvPr/>
        </p:nvSpPr>
        <p:spPr>
          <a:xfrm>
            <a:off x="571500" y="476250"/>
            <a:ext cx="11601450" cy="457200"/>
          </a:xfrm>
          <a:prstGeom prst="rect">
            <a:avLst/>
          </a:prstGeom>
          <a:noFill/>
        </p:spPr>
        <p:txBody>
          <a:bodyPr wrap="square" lIns="0" rIns="0" tIns="0" bIns="0" anchor="t">
            <a:spAutoFit/>
          </a:bodyPr>
          <a:lstStyle/>
          <a:p>
            <a:pPr algn="l"/>
            <a:r>
              <a:rPr b="1" sz="2550" i="0" u="none">
                <a:solidFill>
                  <a:srgbClr val="1E293B"/>
                </a:solidFill>
                <a:latin typeface="Cinzel"/>
              </a:rPr>
              <a:t>Three Actions for Q3</a:t>
            </a:r>
          </a:p>
        </p:txBody>
      </p:sp>
      <p:sp>
        <p:nvSpPr>
          <p:cNvPr id="7" name="Rectangle 6"/>
          <p:cNvSpPr/>
          <p:nvPr/>
        </p:nvSpPr>
        <p:spPr>
          <a:xfrm>
            <a:off x="571500" y="1028700"/>
            <a:ext cx="11049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png"/>
          <p:cNvPicPr>
            <a:picLocks noChangeAspect="1"/>
          </p:cNvPicPr>
          <p:nvPr/>
        </p:nvPicPr>
        <p:blipFill>
          <a:blip r:embed="rId6"/>
          <a:stretch>
            <a:fillRect/>
          </a:stretch>
        </p:blipFill>
        <p:spPr>
          <a:xfrm>
            <a:off x="762000" y="6376987"/>
            <a:ext cx="142875" cy="142875"/>
          </a:xfrm>
          <a:prstGeom prst="rect">
            <a:avLst/>
          </a:prstGeom>
        </p:spPr>
      </p:pic>
      <p:sp>
        <p:nvSpPr>
          <p:cNvPr id="9" name="TextBox 8"/>
          <p:cNvSpPr txBox="1"/>
          <p:nvPr/>
        </p:nvSpPr>
        <p:spPr>
          <a:xfrm>
            <a:off x="1000125" y="6286500"/>
            <a:ext cx="10467975" cy="323850"/>
          </a:xfrm>
          <a:prstGeom prst="rect">
            <a:avLst/>
          </a:prstGeom>
          <a:noFill/>
        </p:spPr>
        <p:txBody>
          <a:bodyPr wrap="square" lIns="0" rIns="0" tIns="0" bIns="0" anchor="t">
            <a:spAutoFit/>
          </a:bodyPr>
          <a:lstStyle/>
          <a:p>
            <a:pPr algn="l"/>
            <a:r>
              <a:rPr b="1" sz="1012" i="0" u="none">
                <a:solidFill>
                  <a:srgbClr val="334155"/>
                </a:solidFill>
                <a:latin typeface="Plus Jakarta Sans"/>
              </a:rPr>
              <a:t>Speaker Notes:</a:t>
            </a:r>
            <a:r>
              <a:rPr b="0" sz="1012" i="0" u="none">
                <a:solidFill>
                  <a:srgbClr val="334155"/>
                </a:solidFill>
                <a:latin typeface="Plus Jakarta Sans"/>
              </a:rPr>
              <a:t> For Q3, our three action items are: standardizing export dates to one format, launching a Vinho Verde and Ginjinha summer bundle, and reordering Ceramic Bowls prior to August.</a:t>
            </a:r>
          </a:p>
        </p:txBody>
      </p:sp>
      <p:sp>
        <p:nvSpPr>
          <p:cNvPr id="10" name="TextBox 9"/>
          <p:cNvSpPr txBox="1"/>
          <p:nvPr/>
        </p:nvSpPr>
        <p:spPr>
          <a:xfrm>
            <a:off x="790575" y="2945606"/>
            <a:ext cx="3086100" cy="409575"/>
          </a:xfrm>
          <a:prstGeom prst="rect">
            <a:avLst/>
          </a:prstGeom>
          <a:noFill/>
        </p:spPr>
        <p:txBody>
          <a:bodyPr wrap="square" lIns="0" rIns="0" tIns="0" bIns="0" anchor="t">
            <a:spAutoFit/>
          </a:bodyPr>
          <a:lstStyle/>
          <a:p>
            <a:pPr algn="l"/>
            <a:r>
              <a:rPr b="0" sz="2400" i="0" u="none">
                <a:solidFill>
                  <a:srgbClr val="C85A32"/>
                </a:solidFill>
                <a:latin typeface="Cinzel ExtraBold"/>
              </a:rPr>
              <a:t>01</a:t>
            </a:r>
          </a:p>
        </p:txBody>
      </p:sp>
      <p:sp>
        <p:nvSpPr>
          <p:cNvPr id="11" name="TextBox 10"/>
          <p:cNvSpPr txBox="1"/>
          <p:nvPr/>
        </p:nvSpPr>
        <p:spPr>
          <a:xfrm>
            <a:off x="790575" y="3431381"/>
            <a:ext cx="3240405" cy="257175"/>
          </a:xfrm>
          <a:prstGeom prst="rect">
            <a:avLst/>
          </a:prstGeom>
          <a:noFill/>
        </p:spPr>
        <p:txBody>
          <a:bodyPr wrap="square" lIns="0" rIns="0" tIns="0" bIns="0" anchor="t">
            <a:spAutoFit/>
          </a:bodyPr>
          <a:lstStyle/>
          <a:p>
            <a:pPr algn="l"/>
            <a:r>
              <a:rPr b="1" sz="1500" i="0" u="none">
                <a:solidFill>
                  <a:srgbClr val="1E293B"/>
                </a:solidFill>
                <a:latin typeface="Cinzel"/>
              </a:rPr>
              <a:t>Export Date Standard</a:t>
            </a:r>
          </a:p>
        </p:txBody>
      </p:sp>
      <p:sp>
        <p:nvSpPr>
          <p:cNvPr id="12" name="TextBox 11"/>
          <p:cNvSpPr txBox="1"/>
          <p:nvPr/>
        </p:nvSpPr>
        <p:spPr>
          <a:xfrm>
            <a:off x="790575" y="3783806"/>
            <a:ext cx="3086100" cy="728662"/>
          </a:xfrm>
          <a:prstGeom prst="rect">
            <a:avLst/>
          </a:prstGeom>
          <a:noFill/>
        </p:spPr>
        <p:txBody>
          <a:bodyPr wrap="square" lIns="0" rIns="0" tIns="0" bIns="0" anchor="t">
            <a:spAutoFit/>
          </a:bodyPr>
          <a:lstStyle/>
          <a:p>
            <a:pPr algn="l">
              <a:lnSpc>
                <a:spcPts val="1912"/>
              </a:lnSpc>
            </a:pPr>
            <a:r>
              <a:rPr b="0" sz="1275" i="0" u="none">
                <a:solidFill>
                  <a:srgbClr val="475569"/>
                </a:solidFill>
                <a:latin typeface="Plus Jakarta Sans"/>
              </a:rPr>
              <a:t>Standardize to </a:t>
            </a:r>
            <a:r>
              <a:rPr b="1" sz="1275" i="0" u="none">
                <a:solidFill>
                  <a:srgbClr val="475569"/>
                </a:solidFill>
                <a:latin typeface="Plus Jakarta Sans"/>
              </a:rPr>
              <a:t>one single date format</a:t>
            </a:r>
            <a:r>
              <a:rPr b="0" sz="1275" i="0" u="none">
                <a:solidFill>
                  <a:srgbClr val="475569"/>
                </a:solidFill>
                <a:latin typeface="Plus Jakarta Sans"/>
              </a:rPr>
              <a:t> in the order export file to eliminate future data errors.</a:t>
            </a:r>
          </a:p>
        </p:txBody>
      </p:sp>
      <p:sp>
        <p:nvSpPr>
          <p:cNvPr id="13" name="TextBox 12"/>
          <p:cNvSpPr txBox="1"/>
          <p:nvPr/>
        </p:nvSpPr>
        <p:spPr>
          <a:xfrm>
            <a:off x="4552950" y="2945606"/>
            <a:ext cx="3086100" cy="409575"/>
          </a:xfrm>
          <a:prstGeom prst="rect">
            <a:avLst/>
          </a:prstGeom>
          <a:noFill/>
        </p:spPr>
        <p:txBody>
          <a:bodyPr wrap="square" lIns="0" rIns="0" tIns="0" bIns="0" anchor="t">
            <a:spAutoFit/>
          </a:bodyPr>
          <a:lstStyle/>
          <a:p>
            <a:pPr algn="l"/>
            <a:r>
              <a:rPr b="0" sz="2400" i="0" u="none">
                <a:solidFill>
                  <a:srgbClr val="C85A32"/>
                </a:solidFill>
                <a:latin typeface="Cinzel ExtraBold"/>
              </a:rPr>
              <a:t>02</a:t>
            </a:r>
          </a:p>
        </p:txBody>
      </p:sp>
      <p:sp>
        <p:nvSpPr>
          <p:cNvPr id="14" name="TextBox 13"/>
          <p:cNvSpPr txBox="1"/>
          <p:nvPr/>
        </p:nvSpPr>
        <p:spPr>
          <a:xfrm>
            <a:off x="4552950" y="3431381"/>
            <a:ext cx="3240405" cy="257175"/>
          </a:xfrm>
          <a:prstGeom prst="rect">
            <a:avLst/>
          </a:prstGeom>
          <a:noFill/>
        </p:spPr>
        <p:txBody>
          <a:bodyPr wrap="square" lIns="0" rIns="0" tIns="0" bIns="0" anchor="t">
            <a:spAutoFit/>
          </a:bodyPr>
          <a:lstStyle/>
          <a:p>
            <a:pPr algn="l"/>
            <a:r>
              <a:rPr b="1" sz="1500" i="0" u="none">
                <a:solidFill>
                  <a:srgbClr val="1E293B"/>
                </a:solidFill>
                <a:latin typeface="Cinzel"/>
              </a:rPr>
              <a:t>Summer Bundle</a:t>
            </a:r>
          </a:p>
        </p:txBody>
      </p:sp>
      <p:sp>
        <p:nvSpPr>
          <p:cNvPr id="15" name="TextBox 14"/>
          <p:cNvSpPr txBox="1"/>
          <p:nvPr/>
        </p:nvSpPr>
        <p:spPr>
          <a:xfrm>
            <a:off x="4552950" y="3783806"/>
            <a:ext cx="3086100" cy="728662"/>
          </a:xfrm>
          <a:prstGeom prst="rect">
            <a:avLst/>
          </a:prstGeom>
          <a:noFill/>
        </p:spPr>
        <p:txBody>
          <a:bodyPr wrap="square" lIns="0" rIns="0" tIns="0" bIns="0" anchor="t">
            <a:spAutoFit/>
          </a:bodyPr>
          <a:lstStyle/>
          <a:p>
            <a:pPr algn="l">
              <a:lnSpc>
                <a:spcPts val="1912"/>
              </a:lnSpc>
            </a:pPr>
            <a:r>
              <a:rPr b="0" sz="1275" i="0" u="none">
                <a:solidFill>
                  <a:srgbClr val="475569"/>
                </a:solidFill>
                <a:latin typeface="Plus Jakarta Sans"/>
              </a:rPr>
              <a:t>Launch a special </a:t>
            </a:r>
            <a:r>
              <a:rPr b="1" sz="1275" i="0" u="none">
                <a:solidFill>
                  <a:srgbClr val="475569"/>
                </a:solidFill>
                <a:latin typeface="Plus Jakarta Sans"/>
              </a:rPr>
              <a:t>summer bundle combining Vinho Verde and Ginjinha</a:t>
            </a:r>
            <a:r>
              <a:rPr b="0" sz="1275" i="0" u="none">
                <a:solidFill>
                  <a:srgbClr val="475569"/>
                </a:solidFill>
                <a:latin typeface="Plus Jakarta Sans"/>
              </a:rPr>
              <a:t> to leverage top product momentum.</a:t>
            </a:r>
          </a:p>
        </p:txBody>
      </p:sp>
      <p:sp>
        <p:nvSpPr>
          <p:cNvPr id="16" name="TextBox 15"/>
          <p:cNvSpPr txBox="1"/>
          <p:nvPr/>
        </p:nvSpPr>
        <p:spPr>
          <a:xfrm>
            <a:off x="8315325" y="2945606"/>
            <a:ext cx="3086100" cy="409575"/>
          </a:xfrm>
          <a:prstGeom prst="rect">
            <a:avLst/>
          </a:prstGeom>
          <a:noFill/>
        </p:spPr>
        <p:txBody>
          <a:bodyPr wrap="square" lIns="0" rIns="0" tIns="0" bIns="0" anchor="t">
            <a:spAutoFit/>
          </a:bodyPr>
          <a:lstStyle/>
          <a:p>
            <a:pPr algn="l"/>
            <a:r>
              <a:rPr b="0" sz="2400" i="0" u="none">
                <a:solidFill>
                  <a:srgbClr val="C85A32"/>
                </a:solidFill>
                <a:latin typeface="Cinzel ExtraBold"/>
              </a:rPr>
              <a:t>03</a:t>
            </a:r>
          </a:p>
        </p:txBody>
      </p:sp>
      <p:sp>
        <p:nvSpPr>
          <p:cNvPr id="17" name="TextBox 16"/>
          <p:cNvSpPr txBox="1"/>
          <p:nvPr/>
        </p:nvSpPr>
        <p:spPr>
          <a:xfrm>
            <a:off x="8315325" y="3431381"/>
            <a:ext cx="3240405" cy="257175"/>
          </a:xfrm>
          <a:prstGeom prst="rect">
            <a:avLst/>
          </a:prstGeom>
          <a:noFill/>
        </p:spPr>
        <p:txBody>
          <a:bodyPr wrap="square" lIns="0" rIns="0" tIns="0" bIns="0" anchor="t">
            <a:spAutoFit/>
          </a:bodyPr>
          <a:lstStyle/>
          <a:p>
            <a:pPr algn="l"/>
            <a:r>
              <a:rPr b="1" sz="1500" i="0" u="none">
                <a:solidFill>
                  <a:srgbClr val="1E293B"/>
                </a:solidFill>
                <a:latin typeface="Cinzel"/>
              </a:rPr>
              <a:t>Restock Inventory</a:t>
            </a:r>
          </a:p>
        </p:txBody>
      </p:sp>
      <p:sp>
        <p:nvSpPr>
          <p:cNvPr id="18" name="TextBox 17"/>
          <p:cNvSpPr txBox="1"/>
          <p:nvPr/>
        </p:nvSpPr>
        <p:spPr>
          <a:xfrm>
            <a:off x="8315325" y="3783806"/>
            <a:ext cx="3086100" cy="728662"/>
          </a:xfrm>
          <a:prstGeom prst="rect">
            <a:avLst/>
          </a:prstGeom>
          <a:noFill/>
        </p:spPr>
        <p:txBody>
          <a:bodyPr wrap="square" lIns="0" rIns="0" tIns="0" bIns="0" anchor="t">
            <a:spAutoFit/>
          </a:bodyPr>
          <a:lstStyle/>
          <a:p>
            <a:pPr algn="l">
              <a:lnSpc>
                <a:spcPts val="1912"/>
              </a:lnSpc>
            </a:pPr>
            <a:r>
              <a:rPr b="1" sz="1275" i="0" u="none">
                <a:solidFill>
                  <a:srgbClr val="475569"/>
                </a:solidFill>
                <a:latin typeface="Plus Jakarta Sans"/>
              </a:rPr>
              <a:t>Reorder Ceramic Bowls before August</a:t>
            </a:r>
            <a:r>
              <a:rPr b="0" sz="1275" i="0" u="none">
                <a:solidFill>
                  <a:srgbClr val="475569"/>
                </a:solidFill>
                <a:latin typeface="Plus Jakarta Sans"/>
              </a:rPr>
              <a:t> to maintain stock availability for our second top seller.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9"/>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4729162" y="2105025"/>
            <a:ext cx="2733675" cy="285750"/>
          </a:xfrm>
          <a:prstGeom prst="rect">
            <a:avLst/>
          </a:prstGeom>
        </p:spPr>
      </p:pic>
      <p:pic>
        <p:nvPicPr>
          <p:cNvPr id="4" name="Picture 3" descr="image.png"/>
          <p:cNvPicPr>
            <a:picLocks noChangeAspect="1"/>
          </p:cNvPicPr>
          <p:nvPr/>
        </p:nvPicPr>
        <p:blipFill>
          <a:blip r:embed="rId4"/>
          <a:stretch>
            <a:fillRect/>
          </a:stretch>
        </p:blipFill>
        <p:spPr>
          <a:xfrm>
            <a:off x="4867275" y="4067175"/>
            <a:ext cx="2457450" cy="447675"/>
          </a:xfrm>
          <a:prstGeom prst="rect">
            <a:avLst/>
          </a:prstGeom>
        </p:spPr>
      </p:pic>
      <p:sp>
        <p:nvSpPr>
          <p:cNvPr id="5" name="TextBox 4"/>
          <p:cNvSpPr txBox="1"/>
          <p:nvPr/>
        </p:nvSpPr>
        <p:spPr>
          <a:xfrm>
            <a:off x="3130629" y="2628900"/>
            <a:ext cx="5930741" cy="695325"/>
          </a:xfrm>
          <a:prstGeom prst="rect">
            <a:avLst/>
          </a:prstGeom>
          <a:noFill/>
        </p:spPr>
        <p:txBody>
          <a:bodyPr wrap="square" lIns="0" rIns="0" tIns="0" bIns="0" anchor="t">
            <a:spAutoFit/>
          </a:bodyPr>
          <a:lstStyle/>
          <a:p>
            <a:pPr algn="ctr"/>
            <a:r>
              <a:rPr b="1" sz="4050" i="0" u="none">
                <a:solidFill>
                  <a:srgbClr val="0F172A"/>
                </a:solidFill>
                <a:latin typeface="Cinzel"/>
              </a:rPr>
              <a:t>Q2 Review Complete</a:t>
            </a:r>
          </a:p>
        </p:txBody>
      </p:sp>
      <p:sp>
        <p:nvSpPr>
          <p:cNvPr id="6" name="TextBox 5"/>
          <p:cNvSpPr txBox="1"/>
          <p:nvPr/>
        </p:nvSpPr>
        <p:spPr>
          <a:xfrm>
            <a:off x="3643312" y="3467100"/>
            <a:ext cx="4905375" cy="314325"/>
          </a:xfrm>
          <a:prstGeom prst="rect">
            <a:avLst/>
          </a:prstGeom>
          <a:noFill/>
        </p:spPr>
        <p:txBody>
          <a:bodyPr wrap="square" lIns="0" rIns="0" tIns="0" bIns="0" anchor="t">
            <a:spAutoFit/>
          </a:bodyPr>
          <a:lstStyle/>
          <a:p>
            <a:pPr algn="ctr">
              <a:lnSpc>
                <a:spcPts val="2475"/>
              </a:lnSpc>
            </a:pPr>
            <a:r>
              <a:rPr b="0" sz="1650" i="0" u="none">
                <a:solidFill>
                  <a:srgbClr val="64748B"/>
                </a:solidFill>
                <a:latin typeface="Plus Jakarta Sans"/>
              </a:rPr>
              <a:t>Two-Person Team Executive Summary — Q2 2026</a:t>
            </a:r>
          </a:p>
        </p:txBody>
      </p:sp>
      <p:pic>
        <p:nvPicPr>
          <p:cNvPr id="7" name="Picture 6" descr="image.png"/>
          <p:cNvPicPr>
            <a:picLocks noChangeAspect="1"/>
          </p:cNvPicPr>
          <p:nvPr/>
        </p:nvPicPr>
        <p:blipFill>
          <a:blip r:embed="rId5"/>
          <a:stretch>
            <a:fillRect/>
          </a:stretch>
        </p:blipFill>
        <p:spPr>
          <a:xfrm>
            <a:off x="762000" y="6457950"/>
            <a:ext cx="142875" cy="142875"/>
          </a:xfrm>
          <a:prstGeom prst="rect">
            <a:avLst/>
          </a:prstGeom>
        </p:spPr>
      </p:pic>
      <p:sp>
        <p:nvSpPr>
          <p:cNvPr id="8" name="TextBox 7"/>
          <p:cNvSpPr txBox="1"/>
          <p:nvPr/>
        </p:nvSpPr>
        <p:spPr>
          <a:xfrm>
            <a:off x="1000125" y="6448425"/>
            <a:ext cx="7429500" cy="161925"/>
          </a:xfrm>
          <a:prstGeom prst="rect">
            <a:avLst/>
          </a:prstGeom>
          <a:noFill/>
        </p:spPr>
        <p:txBody>
          <a:bodyPr wrap="square" lIns="0" rIns="0" tIns="0" bIns="0" anchor="t">
            <a:spAutoFit/>
          </a:bodyPr>
          <a:lstStyle/>
          <a:p>
            <a:pPr algn="l"/>
            <a:r>
              <a:rPr b="1" sz="1012" i="0" u="none">
                <a:solidFill>
                  <a:srgbClr val="334155"/>
                </a:solidFill>
                <a:latin typeface="Plus Jakarta Sans"/>
              </a:rPr>
              <a:t>Speaker Notes:</a:t>
            </a:r>
            <a:r>
              <a:rPr b="0" sz="1012" i="0" u="none">
                <a:solidFill>
                  <a:srgbClr val="334155"/>
                </a:solidFill>
                <a:latin typeface="Plus Jakarta Sans"/>
              </a:rPr>
              <a:t> That wraps up our Q2 2026 results review. Let's focus on implementing our three Q3 action items right away.</a:t>
            </a:r>
          </a:p>
        </p:txBody>
      </p:sp>
      <p:pic>
        <p:nvPicPr>
          <p:cNvPr id="9" name="Picture 8" descr="image.png"/>
          <p:cNvPicPr>
            <a:picLocks noChangeAspect="1"/>
          </p:cNvPicPr>
          <p:nvPr/>
        </p:nvPicPr>
        <p:blipFill>
          <a:blip r:embed="rId6"/>
          <a:stretch>
            <a:fillRect/>
          </a:stretch>
        </p:blipFill>
        <p:spPr>
          <a:xfrm>
            <a:off x="5105400" y="4219575"/>
            <a:ext cx="152400" cy="1524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9"/>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71500" y="476250"/>
            <a:ext cx="11601450" cy="457200"/>
          </a:xfrm>
          <a:prstGeom prst="rect">
            <a:avLst/>
          </a:prstGeom>
          <a:noFill/>
        </p:spPr>
        <p:txBody>
          <a:bodyPr wrap="square" lIns="0" rIns="0" tIns="0" bIns="0" anchor="t">
            <a:spAutoFit/>
          </a:bodyPr>
          <a:lstStyle/>
          <a:p>
            <a:pPr algn="l"/>
            <a:r>
              <a:rPr b="1" sz="2550" i="0" u="none">
                <a:solidFill>
                  <a:srgbClr val="1E293B"/>
                </a:solidFill>
                <a:latin typeface="Cinzel"/>
              </a:rPr>
              <a:t>Image Sources</a:t>
            </a:r>
          </a:p>
        </p:txBody>
      </p:sp>
      <p:sp>
        <p:nvSpPr>
          <p:cNvPr id="4" name="Rectangle 3"/>
          <p:cNvSpPr/>
          <p:nvPr/>
        </p:nvSpPr>
        <p:spPr>
          <a:xfrm>
            <a:off x="571500" y="1028700"/>
            <a:ext cx="11049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mage.png"/>
          <p:cNvPicPr>
            <a:picLocks noChangeAspect="1"/>
          </p:cNvPicPr>
          <p:nvPr/>
        </p:nvPicPr>
        <p:blipFill>
          <a:blip r:embed="rId3"/>
          <a:stretch>
            <a:fillRect/>
          </a:stretch>
        </p:blipFill>
        <p:spPr>
          <a:xfrm>
            <a:off x="1962150" y="3476625"/>
            <a:ext cx="857250" cy="476250"/>
          </a:xfrm>
          <a:prstGeom prst="rect">
            <a:avLst/>
          </a:prstGeom>
        </p:spPr>
      </p:pic>
      <p:sp>
        <p:nvSpPr>
          <p:cNvPr id="6" name="TextBox 5"/>
          <p:cNvSpPr txBox="1"/>
          <p:nvPr/>
        </p:nvSpPr>
        <p:spPr>
          <a:xfrm>
            <a:off x="3057525" y="3483768"/>
            <a:ext cx="7172325" cy="185737"/>
          </a:xfrm>
          <a:prstGeom prst="rect">
            <a:avLst/>
          </a:prstGeom>
          <a:noFill/>
        </p:spPr>
        <p:txBody>
          <a:bodyPr wrap="square" lIns="0" rIns="0" tIns="0" bIns="0" anchor="t">
            <a:spAutoFit/>
          </a:bodyPr>
          <a:lstStyle/>
          <a:p>
            <a:pPr algn="l">
              <a:lnSpc>
                <a:spcPts val="1462"/>
              </a:lnSpc>
            </a:pPr>
            <a:r>
              <a:rPr b="0" sz="975" i="0" u="none">
                <a:solidFill>
                  <a:srgbClr val="475569"/>
                </a:solidFill>
                <a:latin typeface="Plus Jakarta Sans"/>
              </a:rPr>
              <a:t>https://oladaniela.com/wp-content/uploads/2024/05/Best-shops-Evora-Ola-Daniela-05859-hori-11-1024x640.webp</a:t>
            </a:r>
          </a:p>
        </p:txBody>
      </p:sp>
      <p:sp>
        <p:nvSpPr>
          <p:cNvPr id="7" name="TextBox 6"/>
          <p:cNvSpPr txBox="1"/>
          <p:nvPr/>
        </p:nvSpPr>
        <p:spPr>
          <a:xfrm>
            <a:off x="3057525" y="3717131"/>
            <a:ext cx="7172325" cy="228600"/>
          </a:xfrm>
          <a:prstGeom prst="rect">
            <a:avLst/>
          </a:prstGeom>
          <a:noFill/>
        </p:spPr>
        <p:txBody>
          <a:bodyPr wrap="square" lIns="0" rIns="0" tIns="0" bIns="0" anchor="t">
            <a:spAutoFit/>
          </a:bodyPr>
          <a:lstStyle/>
          <a:p>
            <a:pPr algn="l">
              <a:lnSpc>
                <a:spcPts val="1800"/>
              </a:lnSpc>
            </a:pPr>
            <a:r>
              <a:rPr b="0" sz="1200" i="0" u="none">
                <a:solidFill>
                  <a:srgbClr val="475569"/>
                </a:solidFill>
                <a:latin typeface="Plus Jakarta Sans"/>
              </a:rPr>
              <a:t>Source: </a:t>
            </a:r>
            <a:r>
              <a:rPr b="0" sz="1200" i="0" u="none">
                <a:solidFill>
                  <a:srgbClr val="4F46E5"/>
                </a:solidFill>
                <a:latin typeface="Plus Jakarta Sans"/>
              </a:rPr>
              <a:t>oladaniela.com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