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This is our internal Q2 2026 review for the online shop. We will cover revenue, categories, top products, regions, the two data problems we found and fixed, and three actions for Q3.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Revenue peaked in April at €1,538.60, dipped in May to €847.40, then recovered somewhat in June to €1,009.50. Full-quarter revenue was €3,395.50 from 120 orders, with an average order value of €28.30.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led with €1,399.00, followed by Pantry at €1,109.70 and Drinks at €886.80. These three categories make up the full quarter revenue.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units sold, Vinho Verde 750ml led with 42, Ceramic Bowl followed with 40, and Ginjinha 200ml with 38. These three products were our clear volume leaders.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order count: Braga 31, Lisboa 29, Coimbra 24, Algarve 21, Porto 13. By revenue, Lisboa led at €947.90 and Braga was second at €790.50.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found two data problems in the order export: 4 duplicate orders, and 5 orders where the total did not match quantity times price. Both issues have been fixed.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concrete actions for Q3: (1) use one consistent date format in the export; (2) create a summer bundle of Vinho Verde and Ginjinha; (3) reorder Ceramic Bowls before August.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Happy to discuss any of the numbers, the data fixes, or the three Q3 actions. Thanks for reviewing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01 / 08</a:t>
            </a:r>
            <a:endParaRPr lang="en-US" sz="1000" dirty="0"/>
          </a:p>
        </p:txBody>
      </p:sp>
      <p:sp>
        <p:nvSpPr>
          <p:cNvPr id="6" name="Text 4"/>
          <p:cNvSpPr/>
          <p:nvPr/>
        </p:nvSpPr>
        <p:spPr>
          <a:xfrm>
            <a:off x="548640" y="164592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INTERNAL REVIEW  ·  APRIL–JUNE 2026</a:t>
            </a:r>
            <a:endParaRPr lang="en-US" sz="1100" dirty="0"/>
          </a:p>
        </p:txBody>
      </p:sp>
      <p:sp>
        <p:nvSpPr>
          <p:cNvPr id="7" name="Text 5"/>
          <p:cNvSpPr/>
          <p:nvPr/>
        </p:nvSpPr>
        <p:spPr>
          <a:xfrm>
            <a:off x="548640" y="2194560"/>
            <a:ext cx="10058400" cy="1097280"/>
          </a:xfrm>
          <a:prstGeom prst="rect">
            <a:avLst/>
          </a:prstGeom>
          <a:noFill/>
          <a:ln/>
        </p:spPr>
        <p:txBody>
          <a:bodyPr wrap="square" lIns="0" tIns="0" rIns="0" bIns="0" rtlCol="0" anchor="ctr"/>
          <a:lstStyle/>
          <a:p>
            <a:pPr indent="0" marL="0">
              <a:buNone/>
            </a:pPr>
            <a:r>
              <a:rPr lang="en-US" sz="5400" dirty="0">
                <a:solidFill>
                  <a:srgbClr val="2A1B10"/>
                </a:solidFill>
                <a:latin typeface="Georgia" pitchFamily="34" charset="0"/>
                <a:ea typeface="Georgia" pitchFamily="34" charset="-122"/>
                <a:cs typeface="Georgia" pitchFamily="34" charset="-120"/>
              </a:rPr>
              <a:t>Q2 2026 Results</a:t>
            </a:r>
            <a:endParaRPr lang="en-US" sz="5400" dirty="0"/>
          </a:p>
        </p:txBody>
      </p:sp>
      <p:sp>
        <p:nvSpPr>
          <p:cNvPr id="8" name="Text 6"/>
          <p:cNvSpPr/>
          <p:nvPr/>
        </p:nvSpPr>
        <p:spPr>
          <a:xfrm>
            <a:off x="548640" y="3291840"/>
            <a:ext cx="10058400" cy="548640"/>
          </a:xfrm>
          <a:prstGeom prst="rect">
            <a:avLst/>
          </a:prstGeom>
          <a:noFill/>
          <a:ln/>
        </p:spPr>
        <p:txBody>
          <a:bodyPr wrap="square" lIns="0" tIns="0" rIns="0" bIns="0" rtlCol="0" anchor="ctr"/>
          <a:lstStyle/>
          <a:p>
            <a:pPr indent="0" marL="0">
              <a:buNone/>
            </a:pPr>
            <a:r>
              <a:rPr lang="en-US" sz="2400" dirty="0">
                <a:solidFill>
                  <a:srgbClr val="4A3422"/>
                </a:solidFill>
                <a:latin typeface="Arial" pitchFamily="34" charset="0"/>
                <a:ea typeface="Arial" pitchFamily="34" charset="-122"/>
                <a:cs typeface="Arial" pitchFamily="34" charset="-120"/>
              </a:rPr>
              <a:t>Quinta da Ribeira Online Shop</a:t>
            </a:r>
            <a:endParaRPr lang="en-US" sz="2400" dirty="0"/>
          </a:p>
        </p:txBody>
      </p:sp>
      <p:sp>
        <p:nvSpPr>
          <p:cNvPr id="9" name="Text 7"/>
          <p:cNvSpPr/>
          <p:nvPr/>
        </p:nvSpPr>
        <p:spPr>
          <a:xfrm>
            <a:off x="548640" y="4754880"/>
            <a:ext cx="10058400" cy="365760"/>
          </a:xfrm>
          <a:prstGeom prst="rect">
            <a:avLst/>
          </a:prstGeom>
          <a:noFill/>
          <a:ln/>
        </p:spPr>
        <p:txBody>
          <a:bodyPr wrap="square" lIns="0" tIns="0" rIns="0" bIns="0" rtlCol="0" anchor="ctr"/>
          <a:lstStyle/>
          <a:p>
            <a:pPr indent="0" marL="0">
              <a:buNone/>
            </a:pPr>
            <a:r>
              <a:rPr lang="en-US" sz="1600" dirty="0">
                <a:solidFill>
                  <a:srgbClr val="B85528"/>
                </a:solidFill>
                <a:latin typeface="Arial" pitchFamily="34" charset="0"/>
                <a:ea typeface="Arial" pitchFamily="34" charset="-122"/>
                <a:cs typeface="Arial" pitchFamily="34" charset="-120"/>
              </a:rPr>
              <a:t>120 orders  ·  €3,395.50 revenue  ·  20 customers</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02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REVENUE BY MONTH</a:t>
            </a:r>
            <a:endParaRPr lang="en-US" sz="1100" dirty="0"/>
          </a:p>
        </p:txBody>
      </p:sp>
      <p:sp>
        <p:nvSpPr>
          <p:cNvPr id="7" name="Text 5"/>
          <p:cNvSpPr/>
          <p:nvPr/>
        </p:nvSpPr>
        <p:spPr>
          <a:xfrm>
            <a:off x="548640" y="1463040"/>
            <a:ext cx="9144000" cy="411480"/>
          </a:xfrm>
          <a:prstGeom prst="rect">
            <a:avLst/>
          </a:prstGeom>
          <a:noFill/>
          <a:ln/>
        </p:spPr>
        <p:txBody>
          <a:bodyPr wrap="square" lIns="0" tIns="0" rIns="0" bIns="0" rtlCol="0" anchor="ctr"/>
          <a:lstStyle/>
          <a:p>
            <a:pPr indent="0" marL="0">
              <a:buNone/>
            </a:pPr>
            <a:r>
              <a:rPr lang="en-US" sz="2800" dirty="0">
                <a:solidFill>
                  <a:srgbClr val="2A1B10"/>
                </a:solidFill>
                <a:latin typeface="Georgia" pitchFamily="34" charset="0"/>
                <a:ea typeface="Georgia" pitchFamily="34" charset="-122"/>
                <a:cs typeface="Georgia" pitchFamily="34" charset="-120"/>
              </a:rPr>
              <a:t>April–June 2026</a:t>
            </a:r>
            <a:endParaRPr lang="en-US" sz="2800" dirty="0"/>
          </a:p>
        </p:txBody>
      </p:sp>
      <p:sp>
        <p:nvSpPr>
          <p:cNvPr id="8" name="Shape 6"/>
          <p:cNvSpPr/>
          <p:nvPr/>
        </p:nvSpPr>
        <p:spPr>
          <a:xfrm>
            <a:off x="548640" y="2194560"/>
            <a:ext cx="3291840" cy="2194560"/>
          </a:xfrm>
          <a:prstGeom prst="roundRect">
            <a:avLst>
              <a:gd name="adj" fmla="val 4167"/>
            </a:avLst>
          </a:prstGeom>
          <a:solidFill>
            <a:srgbClr val="EBDFC6"/>
          </a:solidFill>
          <a:ln/>
        </p:spPr>
      </p:sp>
      <p:sp>
        <p:nvSpPr>
          <p:cNvPr id="9" name="Text 7"/>
          <p:cNvSpPr/>
          <p:nvPr/>
        </p:nvSpPr>
        <p:spPr>
          <a:xfrm>
            <a:off x="548640" y="2468880"/>
            <a:ext cx="329184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April</a:t>
            </a:r>
            <a:endParaRPr lang="en-US" sz="1600" dirty="0"/>
          </a:p>
        </p:txBody>
      </p:sp>
      <p:sp>
        <p:nvSpPr>
          <p:cNvPr id="10" name="Text 8"/>
          <p:cNvSpPr/>
          <p:nvPr/>
        </p:nvSpPr>
        <p:spPr>
          <a:xfrm>
            <a:off x="548640" y="3017520"/>
            <a:ext cx="3291840" cy="731520"/>
          </a:xfrm>
          <a:prstGeom prst="rect">
            <a:avLst/>
          </a:prstGeom>
          <a:noFill/>
          <a:ln/>
        </p:spPr>
        <p:txBody>
          <a:bodyPr wrap="square" lIns="0" tIns="0" rIns="0" bIns="0" rtlCol="0" anchor="ctr"/>
          <a:lstStyle/>
          <a:p>
            <a:pPr algn="ctr" indent="0" marL="0">
              <a:buNone/>
            </a:pPr>
            <a:r>
              <a:rPr lang="en-US" sz="3200" b="1" dirty="0">
                <a:solidFill>
                  <a:srgbClr val="2A1B10"/>
                </a:solidFill>
                <a:latin typeface="Georgia" pitchFamily="34" charset="0"/>
                <a:ea typeface="Georgia" pitchFamily="34" charset="-122"/>
                <a:cs typeface="Georgia" pitchFamily="34" charset="-120"/>
              </a:rPr>
              <a:t>€1,538.60</a:t>
            </a:r>
            <a:endParaRPr lang="en-US" sz="3200" dirty="0"/>
          </a:p>
        </p:txBody>
      </p:sp>
      <p:sp>
        <p:nvSpPr>
          <p:cNvPr id="11" name="Shape 9"/>
          <p:cNvSpPr/>
          <p:nvPr/>
        </p:nvSpPr>
        <p:spPr>
          <a:xfrm>
            <a:off x="4160520" y="2194560"/>
            <a:ext cx="3291840" cy="2194560"/>
          </a:xfrm>
          <a:prstGeom prst="roundRect">
            <a:avLst>
              <a:gd name="adj" fmla="val 4167"/>
            </a:avLst>
          </a:prstGeom>
          <a:solidFill>
            <a:srgbClr val="EBDFC6"/>
          </a:solidFill>
          <a:ln/>
        </p:spPr>
      </p:sp>
      <p:sp>
        <p:nvSpPr>
          <p:cNvPr id="12" name="Text 10"/>
          <p:cNvSpPr/>
          <p:nvPr/>
        </p:nvSpPr>
        <p:spPr>
          <a:xfrm>
            <a:off x="4160520" y="2468880"/>
            <a:ext cx="329184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May</a:t>
            </a:r>
            <a:endParaRPr lang="en-US" sz="1600" dirty="0"/>
          </a:p>
        </p:txBody>
      </p:sp>
      <p:sp>
        <p:nvSpPr>
          <p:cNvPr id="13" name="Text 11"/>
          <p:cNvSpPr/>
          <p:nvPr/>
        </p:nvSpPr>
        <p:spPr>
          <a:xfrm>
            <a:off x="4160520" y="3017520"/>
            <a:ext cx="3291840" cy="731520"/>
          </a:xfrm>
          <a:prstGeom prst="rect">
            <a:avLst/>
          </a:prstGeom>
          <a:noFill/>
          <a:ln/>
        </p:spPr>
        <p:txBody>
          <a:bodyPr wrap="square" lIns="0" tIns="0" rIns="0" bIns="0" rtlCol="0" anchor="ctr"/>
          <a:lstStyle/>
          <a:p>
            <a:pPr algn="ctr" indent="0" marL="0">
              <a:buNone/>
            </a:pPr>
            <a:r>
              <a:rPr lang="en-US" sz="3200" b="1" dirty="0">
                <a:solidFill>
                  <a:srgbClr val="2A1B10"/>
                </a:solidFill>
                <a:latin typeface="Georgia" pitchFamily="34" charset="0"/>
                <a:ea typeface="Georgia" pitchFamily="34" charset="-122"/>
                <a:cs typeface="Georgia" pitchFamily="34" charset="-120"/>
              </a:rPr>
              <a:t>€847.40</a:t>
            </a:r>
            <a:endParaRPr lang="en-US" sz="3200" dirty="0"/>
          </a:p>
        </p:txBody>
      </p:sp>
      <p:sp>
        <p:nvSpPr>
          <p:cNvPr id="14" name="Shape 12"/>
          <p:cNvSpPr/>
          <p:nvPr/>
        </p:nvSpPr>
        <p:spPr>
          <a:xfrm>
            <a:off x="7772400" y="2194560"/>
            <a:ext cx="3291840" cy="2194560"/>
          </a:xfrm>
          <a:prstGeom prst="roundRect">
            <a:avLst>
              <a:gd name="adj" fmla="val 4167"/>
            </a:avLst>
          </a:prstGeom>
          <a:solidFill>
            <a:srgbClr val="EBDFC6"/>
          </a:solidFill>
          <a:ln/>
        </p:spPr>
      </p:sp>
      <p:sp>
        <p:nvSpPr>
          <p:cNvPr id="15" name="Text 13"/>
          <p:cNvSpPr/>
          <p:nvPr/>
        </p:nvSpPr>
        <p:spPr>
          <a:xfrm>
            <a:off x="7772400" y="2468880"/>
            <a:ext cx="329184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June</a:t>
            </a:r>
            <a:endParaRPr lang="en-US" sz="1600" dirty="0"/>
          </a:p>
        </p:txBody>
      </p:sp>
      <p:sp>
        <p:nvSpPr>
          <p:cNvPr id="16" name="Text 14"/>
          <p:cNvSpPr/>
          <p:nvPr/>
        </p:nvSpPr>
        <p:spPr>
          <a:xfrm>
            <a:off x="7772400" y="3017520"/>
            <a:ext cx="3291840" cy="731520"/>
          </a:xfrm>
          <a:prstGeom prst="rect">
            <a:avLst/>
          </a:prstGeom>
          <a:noFill/>
          <a:ln/>
        </p:spPr>
        <p:txBody>
          <a:bodyPr wrap="square" lIns="0" tIns="0" rIns="0" bIns="0" rtlCol="0" anchor="ctr"/>
          <a:lstStyle/>
          <a:p>
            <a:pPr algn="ctr" indent="0" marL="0">
              <a:buNone/>
            </a:pPr>
            <a:r>
              <a:rPr lang="en-US" sz="3200" b="1" dirty="0">
                <a:solidFill>
                  <a:srgbClr val="2A1B10"/>
                </a:solidFill>
                <a:latin typeface="Georgia" pitchFamily="34" charset="0"/>
                <a:ea typeface="Georgia" pitchFamily="34" charset="-122"/>
                <a:cs typeface="Georgia" pitchFamily="34" charset="-120"/>
              </a:rPr>
              <a:t>€1,009.50</a:t>
            </a:r>
            <a:endParaRPr lang="en-US" sz="3200" dirty="0"/>
          </a:p>
        </p:txBody>
      </p:sp>
      <p:sp>
        <p:nvSpPr>
          <p:cNvPr id="17" name="Shape 15"/>
          <p:cNvSpPr/>
          <p:nvPr/>
        </p:nvSpPr>
        <p:spPr>
          <a:xfrm>
            <a:off x="548640" y="4663440"/>
            <a:ext cx="11064240" cy="1005840"/>
          </a:xfrm>
          <a:prstGeom prst="roundRect">
            <a:avLst>
              <a:gd name="adj" fmla="val 7273"/>
            </a:avLst>
          </a:prstGeom>
          <a:solidFill>
            <a:srgbClr val="2A1B10"/>
          </a:solidFill>
          <a:ln/>
        </p:spPr>
      </p:sp>
      <p:sp>
        <p:nvSpPr>
          <p:cNvPr id="18" name="Text 16"/>
          <p:cNvSpPr/>
          <p:nvPr/>
        </p:nvSpPr>
        <p:spPr>
          <a:xfrm>
            <a:off x="914400" y="4800600"/>
            <a:ext cx="3657600" cy="365760"/>
          </a:xfrm>
          <a:prstGeom prst="rect">
            <a:avLst/>
          </a:prstGeom>
          <a:noFill/>
          <a:ln/>
        </p:spPr>
        <p:txBody>
          <a:bodyPr wrap="square" lIns="0" tIns="0" rIns="0" bIns="0" rtlCol="0" anchor="ctr"/>
          <a:lstStyle/>
          <a:p>
            <a:pPr indent="0" marL="0">
              <a:buNone/>
            </a:pPr>
            <a:r>
              <a:rPr lang="en-US" sz="1400" dirty="0">
                <a:solidFill>
                  <a:srgbClr val="F3EAD8"/>
                </a:solidFill>
                <a:latin typeface="Arial" pitchFamily="34" charset="0"/>
                <a:ea typeface="Arial" pitchFamily="34" charset="-122"/>
                <a:cs typeface="Arial" pitchFamily="34" charset="-120"/>
              </a:rPr>
              <a:t>Quarter total</a:t>
            </a:r>
            <a:endParaRPr lang="en-US" sz="1400" dirty="0"/>
          </a:p>
        </p:txBody>
      </p:sp>
      <p:sp>
        <p:nvSpPr>
          <p:cNvPr id="19" name="Text 17"/>
          <p:cNvSpPr/>
          <p:nvPr/>
        </p:nvSpPr>
        <p:spPr>
          <a:xfrm>
            <a:off x="914400" y="5074920"/>
            <a:ext cx="4572000" cy="457200"/>
          </a:xfrm>
          <a:prstGeom prst="rect">
            <a:avLst/>
          </a:prstGeom>
          <a:noFill/>
          <a:ln/>
        </p:spPr>
        <p:txBody>
          <a:bodyPr wrap="square" lIns="0" tIns="0" rIns="0" bIns="0" rtlCol="0" anchor="ctr"/>
          <a:lstStyle/>
          <a:p>
            <a:pPr indent="0" marL="0">
              <a:buNone/>
            </a:pPr>
            <a:r>
              <a:rPr lang="en-US" sz="2800" b="1" dirty="0">
                <a:solidFill>
                  <a:srgbClr val="F3EAD8"/>
                </a:solidFill>
                <a:latin typeface="Georgia" pitchFamily="34" charset="0"/>
                <a:ea typeface="Georgia" pitchFamily="34" charset="-122"/>
                <a:cs typeface="Georgia" pitchFamily="34" charset="-120"/>
              </a:rPr>
              <a:t>€3,395.50</a:t>
            </a:r>
            <a:endParaRPr lang="en-US" sz="2800" dirty="0"/>
          </a:p>
        </p:txBody>
      </p:sp>
      <p:sp>
        <p:nvSpPr>
          <p:cNvPr id="20" name="Text 18"/>
          <p:cNvSpPr/>
          <p:nvPr/>
        </p:nvSpPr>
        <p:spPr>
          <a:xfrm>
            <a:off x="6858000" y="4983480"/>
            <a:ext cx="4114800" cy="457200"/>
          </a:xfrm>
          <a:prstGeom prst="rect">
            <a:avLst/>
          </a:prstGeom>
          <a:noFill/>
          <a:ln/>
        </p:spPr>
        <p:txBody>
          <a:bodyPr wrap="square" lIns="0" tIns="0" rIns="0" bIns="0" rtlCol="0" anchor="ctr"/>
          <a:lstStyle/>
          <a:p>
            <a:pPr algn="r" indent="0" marL="0">
              <a:buNone/>
            </a:pPr>
            <a:r>
              <a:rPr lang="en-US" sz="1600" dirty="0">
                <a:solidFill>
                  <a:srgbClr val="C78A2C"/>
                </a:solidFill>
                <a:latin typeface="Arial" pitchFamily="34" charset="0"/>
                <a:ea typeface="Arial" pitchFamily="34" charset="-122"/>
                <a:cs typeface="Arial" pitchFamily="34" charset="-120"/>
              </a:rPr>
              <a:t>Average order €28.30</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03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REVENUE BY CATEGORY</a:t>
            </a:r>
            <a:endParaRPr lang="en-US" sz="1100" dirty="0"/>
          </a:p>
        </p:txBody>
      </p:sp>
      <p:sp>
        <p:nvSpPr>
          <p:cNvPr id="7" name="Text 5"/>
          <p:cNvSpPr/>
          <p:nvPr/>
        </p:nvSpPr>
        <p:spPr>
          <a:xfrm>
            <a:off x="548640" y="1463040"/>
            <a:ext cx="9144000" cy="411480"/>
          </a:xfrm>
          <a:prstGeom prst="rect">
            <a:avLst/>
          </a:prstGeom>
          <a:noFill/>
          <a:ln/>
        </p:spPr>
        <p:txBody>
          <a:bodyPr wrap="square" lIns="0" tIns="0" rIns="0" bIns="0" rtlCol="0" anchor="ctr"/>
          <a:lstStyle/>
          <a:p>
            <a:pPr indent="0" marL="0">
              <a:buNone/>
            </a:pPr>
            <a:r>
              <a:rPr lang="en-US" sz="2800" dirty="0">
                <a:solidFill>
                  <a:srgbClr val="2A1B10"/>
                </a:solidFill>
                <a:latin typeface="Georgia" pitchFamily="34" charset="0"/>
                <a:ea typeface="Georgia" pitchFamily="34" charset="-122"/>
                <a:cs typeface="Georgia" pitchFamily="34" charset="-120"/>
              </a:rPr>
              <a:t>Where the money came from</a:t>
            </a:r>
            <a:endParaRPr lang="en-US" sz="2800" dirty="0"/>
          </a:p>
        </p:txBody>
      </p:sp>
      <p:sp>
        <p:nvSpPr>
          <p:cNvPr id="8" name="Text 6"/>
          <p:cNvSpPr/>
          <p:nvPr/>
        </p:nvSpPr>
        <p:spPr>
          <a:xfrm>
            <a:off x="548640" y="2194560"/>
            <a:ext cx="2011680" cy="411480"/>
          </a:xfrm>
          <a:prstGeom prst="rect">
            <a:avLst/>
          </a:prstGeom>
          <a:noFill/>
          <a:ln/>
        </p:spPr>
        <p:txBody>
          <a:bodyPr wrap="square" lIns="0" tIns="0" rIns="0" bIns="0" rtlCol="0" anchor="ctr"/>
          <a:lstStyle/>
          <a:p>
            <a:pPr indent="0" marL="0">
              <a:buNone/>
            </a:pPr>
            <a:r>
              <a:rPr lang="en-US" sz="1800" b="1" dirty="0">
                <a:solidFill>
                  <a:srgbClr val="2A1B10"/>
                </a:solidFill>
                <a:latin typeface="Arial" pitchFamily="34" charset="0"/>
                <a:ea typeface="Arial" pitchFamily="34" charset="-122"/>
                <a:cs typeface="Arial" pitchFamily="34" charset="-120"/>
              </a:rPr>
              <a:t>Home</a:t>
            </a:r>
            <a:endParaRPr lang="en-US" sz="1800" dirty="0"/>
          </a:p>
        </p:txBody>
      </p:sp>
      <p:sp>
        <p:nvSpPr>
          <p:cNvPr id="9" name="Shape 7"/>
          <p:cNvSpPr/>
          <p:nvPr/>
        </p:nvSpPr>
        <p:spPr>
          <a:xfrm>
            <a:off x="2743200" y="2240280"/>
            <a:ext cx="3186684" cy="502920"/>
          </a:xfrm>
          <a:prstGeom prst="roundRect">
            <a:avLst>
              <a:gd name="adj" fmla="val 10909"/>
            </a:avLst>
          </a:prstGeom>
          <a:solidFill>
            <a:srgbClr val="B85528"/>
          </a:solidFill>
          <a:ln/>
        </p:spPr>
      </p:sp>
      <p:sp>
        <p:nvSpPr>
          <p:cNvPr id="10" name="Text 8"/>
          <p:cNvSpPr/>
          <p:nvPr/>
        </p:nvSpPr>
        <p:spPr>
          <a:xfrm>
            <a:off x="6021324" y="2194560"/>
            <a:ext cx="2286000" cy="502920"/>
          </a:xfrm>
          <a:prstGeom prst="rect">
            <a:avLst/>
          </a:prstGeom>
          <a:noFill/>
          <a:ln/>
        </p:spPr>
        <p:txBody>
          <a:bodyPr wrap="square" lIns="0" tIns="0" rIns="0" bIns="0" rtlCol="0" anchor="ctr"/>
          <a:lstStyle/>
          <a:p>
            <a:pPr indent="0" marL="0">
              <a:buNone/>
            </a:pPr>
            <a:r>
              <a:rPr lang="en-US" sz="1800" dirty="0">
                <a:solidFill>
                  <a:srgbClr val="2A1B10"/>
                </a:solidFill>
                <a:latin typeface="Arial" pitchFamily="34" charset="0"/>
                <a:ea typeface="Arial" pitchFamily="34" charset="-122"/>
                <a:cs typeface="Arial" pitchFamily="34" charset="-120"/>
              </a:rPr>
              <a:t>€1,399.00</a:t>
            </a:r>
            <a:endParaRPr lang="en-US" sz="1800" dirty="0"/>
          </a:p>
        </p:txBody>
      </p:sp>
      <p:sp>
        <p:nvSpPr>
          <p:cNvPr id="11" name="Text 9"/>
          <p:cNvSpPr/>
          <p:nvPr/>
        </p:nvSpPr>
        <p:spPr>
          <a:xfrm>
            <a:off x="548640" y="3337560"/>
            <a:ext cx="2011680" cy="411480"/>
          </a:xfrm>
          <a:prstGeom prst="rect">
            <a:avLst/>
          </a:prstGeom>
          <a:noFill/>
          <a:ln/>
        </p:spPr>
        <p:txBody>
          <a:bodyPr wrap="square" lIns="0" tIns="0" rIns="0" bIns="0" rtlCol="0" anchor="ctr"/>
          <a:lstStyle/>
          <a:p>
            <a:pPr indent="0" marL="0">
              <a:buNone/>
            </a:pPr>
            <a:r>
              <a:rPr lang="en-US" sz="1800" b="1" dirty="0">
                <a:solidFill>
                  <a:srgbClr val="2A1B10"/>
                </a:solidFill>
                <a:latin typeface="Arial" pitchFamily="34" charset="0"/>
                <a:ea typeface="Arial" pitchFamily="34" charset="-122"/>
                <a:cs typeface="Arial" pitchFamily="34" charset="-120"/>
              </a:rPr>
              <a:t>Pantry</a:t>
            </a:r>
            <a:endParaRPr lang="en-US" sz="1800" dirty="0"/>
          </a:p>
        </p:txBody>
      </p:sp>
      <p:sp>
        <p:nvSpPr>
          <p:cNvPr id="12" name="Shape 10"/>
          <p:cNvSpPr/>
          <p:nvPr/>
        </p:nvSpPr>
        <p:spPr>
          <a:xfrm>
            <a:off x="2743200" y="3383280"/>
            <a:ext cx="2564892" cy="502920"/>
          </a:xfrm>
          <a:prstGeom prst="roundRect">
            <a:avLst>
              <a:gd name="adj" fmla="val 10909"/>
            </a:avLst>
          </a:prstGeom>
          <a:solidFill>
            <a:srgbClr val="C78A2C"/>
          </a:solidFill>
          <a:ln/>
        </p:spPr>
      </p:sp>
      <p:sp>
        <p:nvSpPr>
          <p:cNvPr id="13" name="Text 11"/>
          <p:cNvSpPr/>
          <p:nvPr/>
        </p:nvSpPr>
        <p:spPr>
          <a:xfrm>
            <a:off x="5399532" y="3337560"/>
            <a:ext cx="2286000" cy="502920"/>
          </a:xfrm>
          <a:prstGeom prst="rect">
            <a:avLst/>
          </a:prstGeom>
          <a:noFill/>
          <a:ln/>
        </p:spPr>
        <p:txBody>
          <a:bodyPr wrap="square" lIns="0" tIns="0" rIns="0" bIns="0" rtlCol="0" anchor="ctr"/>
          <a:lstStyle/>
          <a:p>
            <a:pPr indent="0" marL="0">
              <a:buNone/>
            </a:pPr>
            <a:r>
              <a:rPr lang="en-US" sz="1800" dirty="0">
                <a:solidFill>
                  <a:srgbClr val="2A1B10"/>
                </a:solidFill>
                <a:latin typeface="Arial" pitchFamily="34" charset="0"/>
                <a:ea typeface="Arial" pitchFamily="34" charset="-122"/>
                <a:cs typeface="Arial" pitchFamily="34" charset="-120"/>
              </a:rPr>
              <a:t>€1,109.70</a:t>
            </a:r>
            <a:endParaRPr lang="en-US" sz="1800" dirty="0"/>
          </a:p>
        </p:txBody>
      </p:sp>
      <p:sp>
        <p:nvSpPr>
          <p:cNvPr id="14" name="Text 12"/>
          <p:cNvSpPr/>
          <p:nvPr/>
        </p:nvSpPr>
        <p:spPr>
          <a:xfrm>
            <a:off x="548640" y="4480560"/>
            <a:ext cx="2011680" cy="411480"/>
          </a:xfrm>
          <a:prstGeom prst="rect">
            <a:avLst/>
          </a:prstGeom>
          <a:noFill/>
          <a:ln/>
        </p:spPr>
        <p:txBody>
          <a:bodyPr wrap="square" lIns="0" tIns="0" rIns="0" bIns="0" rtlCol="0" anchor="ctr"/>
          <a:lstStyle/>
          <a:p>
            <a:pPr indent="0" marL="0">
              <a:buNone/>
            </a:pPr>
            <a:r>
              <a:rPr lang="en-US" sz="1800" b="1" dirty="0">
                <a:solidFill>
                  <a:srgbClr val="2A1B10"/>
                </a:solidFill>
                <a:latin typeface="Arial" pitchFamily="34" charset="0"/>
                <a:ea typeface="Arial" pitchFamily="34" charset="-122"/>
                <a:cs typeface="Arial" pitchFamily="34" charset="-120"/>
              </a:rPr>
              <a:t>Drinks</a:t>
            </a:r>
            <a:endParaRPr lang="en-US" sz="1800" dirty="0"/>
          </a:p>
        </p:txBody>
      </p:sp>
      <p:sp>
        <p:nvSpPr>
          <p:cNvPr id="15" name="Shape 13"/>
          <p:cNvSpPr/>
          <p:nvPr/>
        </p:nvSpPr>
        <p:spPr>
          <a:xfrm>
            <a:off x="2743200" y="4526280"/>
            <a:ext cx="2020824" cy="502920"/>
          </a:xfrm>
          <a:prstGeom prst="roundRect">
            <a:avLst>
              <a:gd name="adj" fmla="val 10909"/>
            </a:avLst>
          </a:prstGeom>
          <a:solidFill>
            <a:srgbClr val="4A3422"/>
          </a:solidFill>
          <a:ln/>
        </p:spPr>
      </p:sp>
      <p:sp>
        <p:nvSpPr>
          <p:cNvPr id="16" name="Text 14"/>
          <p:cNvSpPr/>
          <p:nvPr/>
        </p:nvSpPr>
        <p:spPr>
          <a:xfrm>
            <a:off x="4855464" y="4480560"/>
            <a:ext cx="2286000" cy="502920"/>
          </a:xfrm>
          <a:prstGeom prst="rect">
            <a:avLst/>
          </a:prstGeom>
          <a:noFill/>
          <a:ln/>
        </p:spPr>
        <p:txBody>
          <a:bodyPr wrap="square" lIns="0" tIns="0" rIns="0" bIns="0" rtlCol="0" anchor="ctr"/>
          <a:lstStyle/>
          <a:p>
            <a:pPr indent="0" marL="0">
              <a:buNone/>
            </a:pPr>
            <a:r>
              <a:rPr lang="en-US" sz="1800" dirty="0">
                <a:solidFill>
                  <a:srgbClr val="2A1B10"/>
                </a:solidFill>
                <a:latin typeface="Arial" pitchFamily="34" charset="0"/>
                <a:ea typeface="Arial" pitchFamily="34" charset="-122"/>
                <a:cs typeface="Arial" pitchFamily="34" charset="-120"/>
              </a:rPr>
              <a:t>€886.80</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04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TOP PRODUCTS BY UNITS</a:t>
            </a:r>
            <a:endParaRPr lang="en-US" sz="1100" dirty="0"/>
          </a:p>
        </p:txBody>
      </p:sp>
      <p:sp>
        <p:nvSpPr>
          <p:cNvPr id="7" name="Text 5"/>
          <p:cNvSpPr/>
          <p:nvPr/>
        </p:nvSpPr>
        <p:spPr>
          <a:xfrm>
            <a:off x="548640" y="1463040"/>
            <a:ext cx="9144000" cy="411480"/>
          </a:xfrm>
          <a:prstGeom prst="rect">
            <a:avLst/>
          </a:prstGeom>
          <a:noFill/>
          <a:ln/>
        </p:spPr>
        <p:txBody>
          <a:bodyPr wrap="square" lIns="0" tIns="0" rIns="0" bIns="0" rtlCol="0" anchor="ctr"/>
          <a:lstStyle/>
          <a:p>
            <a:pPr indent="0" marL="0">
              <a:buNone/>
            </a:pPr>
            <a:r>
              <a:rPr lang="en-US" sz="2800" dirty="0">
                <a:solidFill>
                  <a:srgbClr val="2A1B10"/>
                </a:solidFill>
                <a:latin typeface="Georgia" pitchFamily="34" charset="0"/>
                <a:ea typeface="Georgia" pitchFamily="34" charset="-122"/>
                <a:cs typeface="Georgia" pitchFamily="34" charset="-120"/>
              </a:rPr>
              <a:t>Best sellers this quarter</a:t>
            </a:r>
            <a:endParaRPr lang="en-US" sz="2800" dirty="0"/>
          </a:p>
        </p:txBody>
      </p:sp>
      <p:sp>
        <p:nvSpPr>
          <p:cNvPr id="8" name="Shape 6"/>
          <p:cNvSpPr/>
          <p:nvPr/>
        </p:nvSpPr>
        <p:spPr>
          <a:xfrm>
            <a:off x="548640" y="2194560"/>
            <a:ext cx="11064240" cy="914400"/>
          </a:xfrm>
          <a:prstGeom prst="roundRect">
            <a:avLst>
              <a:gd name="adj" fmla="val 8000"/>
            </a:avLst>
          </a:prstGeom>
          <a:solidFill>
            <a:srgbClr val="EBDFC6"/>
          </a:solidFill>
          <a:ln/>
        </p:spPr>
      </p:sp>
      <p:sp>
        <p:nvSpPr>
          <p:cNvPr id="9" name="Text 7"/>
          <p:cNvSpPr/>
          <p:nvPr/>
        </p:nvSpPr>
        <p:spPr>
          <a:xfrm>
            <a:off x="822960" y="2377440"/>
            <a:ext cx="1097280" cy="548640"/>
          </a:xfrm>
          <a:prstGeom prst="rect">
            <a:avLst/>
          </a:prstGeom>
          <a:noFill/>
          <a:ln/>
        </p:spPr>
        <p:txBody>
          <a:bodyPr wrap="square" lIns="0" tIns="0" rIns="0" bIns="0" rtlCol="0" anchor="ctr"/>
          <a:lstStyle/>
          <a:p>
            <a:pPr indent="0" marL="0">
              <a:buNone/>
            </a:pPr>
            <a:r>
              <a:rPr lang="en-US" sz="2800" dirty="0">
                <a:solidFill>
                  <a:srgbClr val="B85528"/>
                </a:solidFill>
                <a:latin typeface="Georgia" pitchFamily="34" charset="0"/>
                <a:ea typeface="Georgia" pitchFamily="34" charset="-122"/>
                <a:cs typeface="Georgia" pitchFamily="34" charset="-120"/>
              </a:rPr>
              <a:t>01</a:t>
            </a:r>
            <a:endParaRPr lang="en-US" sz="2800" dirty="0"/>
          </a:p>
        </p:txBody>
      </p:sp>
      <p:sp>
        <p:nvSpPr>
          <p:cNvPr id="10" name="Text 8"/>
          <p:cNvSpPr/>
          <p:nvPr/>
        </p:nvSpPr>
        <p:spPr>
          <a:xfrm>
            <a:off x="2194560" y="2377440"/>
            <a:ext cx="5486400" cy="548640"/>
          </a:xfrm>
          <a:prstGeom prst="rect">
            <a:avLst/>
          </a:prstGeom>
          <a:noFill/>
          <a:ln/>
        </p:spPr>
        <p:txBody>
          <a:bodyPr wrap="square" lIns="0" tIns="0" rIns="0" bIns="0" rtlCol="0" anchor="ctr"/>
          <a:lstStyle/>
          <a:p>
            <a:pPr indent="0" marL="0">
              <a:buNone/>
            </a:pPr>
            <a:r>
              <a:rPr lang="en-US" sz="2200" dirty="0">
                <a:solidFill>
                  <a:srgbClr val="2A1B10"/>
                </a:solidFill>
                <a:latin typeface="Arial" pitchFamily="34" charset="0"/>
                <a:ea typeface="Arial" pitchFamily="34" charset="-122"/>
                <a:cs typeface="Arial" pitchFamily="34" charset="-120"/>
              </a:rPr>
              <a:t>Vinho Verde 750ml</a:t>
            </a:r>
            <a:endParaRPr lang="en-US" sz="2200" dirty="0"/>
          </a:p>
        </p:txBody>
      </p:sp>
      <p:sp>
        <p:nvSpPr>
          <p:cNvPr id="11" name="Text 9"/>
          <p:cNvSpPr/>
          <p:nvPr/>
        </p:nvSpPr>
        <p:spPr>
          <a:xfrm>
            <a:off x="8686800" y="2377440"/>
            <a:ext cx="2560320" cy="548640"/>
          </a:xfrm>
          <a:prstGeom prst="rect">
            <a:avLst/>
          </a:prstGeom>
          <a:noFill/>
          <a:ln/>
        </p:spPr>
        <p:txBody>
          <a:bodyPr wrap="square" lIns="0" tIns="0" rIns="0" bIns="0" rtlCol="0" anchor="ctr"/>
          <a:lstStyle/>
          <a:p>
            <a:pPr algn="r" indent="0" marL="0">
              <a:buNone/>
            </a:pPr>
            <a:r>
              <a:rPr lang="en-US" sz="2000" dirty="0">
                <a:solidFill>
                  <a:srgbClr val="4A3422"/>
                </a:solidFill>
                <a:latin typeface="Arial" pitchFamily="34" charset="0"/>
                <a:ea typeface="Arial" pitchFamily="34" charset="-122"/>
                <a:cs typeface="Arial" pitchFamily="34" charset="-120"/>
              </a:rPr>
              <a:t>42 units</a:t>
            </a:r>
            <a:endParaRPr lang="en-US" sz="2000" dirty="0"/>
          </a:p>
        </p:txBody>
      </p:sp>
      <p:sp>
        <p:nvSpPr>
          <p:cNvPr id="12" name="Shape 10"/>
          <p:cNvSpPr/>
          <p:nvPr/>
        </p:nvSpPr>
        <p:spPr>
          <a:xfrm>
            <a:off x="548640" y="3291840"/>
            <a:ext cx="11064240" cy="914400"/>
          </a:xfrm>
          <a:prstGeom prst="roundRect">
            <a:avLst>
              <a:gd name="adj" fmla="val 8000"/>
            </a:avLst>
          </a:prstGeom>
          <a:solidFill>
            <a:srgbClr val="EBDFC6"/>
          </a:solidFill>
          <a:ln/>
        </p:spPr>
      </p:sp>
      <p:sp>
        <p:nvSpPr>
          <p:cNvPr id="13" name="Text 11"/>
          <p:cNvSpPr/>
          <p:nvPr/>
        </p:nvSpPr>
        <p:spPr>
          <a:xfrm>
            <a:off x="822960" y="3474720"/>
            <a:ext cx="1097280" cy="548640"/>
          </a:xfrm>
          <a:prstGeom prst="rect">
            <a:avLst/>
          </a:prstGeom>
          <a:noFill/>
          <a:ln/>
        </p:spPr>
        <p:txBody>
          <a:bodyPr wrap="square" lIns="0" tIns="0" rIns="0" bIns="0" rtlCol="0" anchor="ctr"/>
          <a:lstStyle/>
          <a:p>
            <a:pPr indent="0" marL="0">
              <a:buNone/>
            </a:pPr>
            <a:r>
              <a:rPr lang="en-US" sz="2800" dirty="0">
                <a:solidFill>
                  <a:srgbClr val="B85528"/>
                </a:solidFill>
                <a:latin typeface="Georgia" pitchFamily="34" charset="0"/>
                <a:ea typeface="Georgia" pitchFamily="34" charset="-122"/>
                <a:cs typeface="Georgia" pitchFamily="34" charset="-120"/>
              </a:rPr>
              <a:t>02</a:t>
            </a:r>
            <a:endParaRPr lang="en-US" sz="2800" dirty="0"/>
          </a:p>
        </p:txBody>
      </p:sp>
      <p:sp>
        <p:nvSpPr>
          <p:cNvPr id="14" name="Text 12"/>
          <p:cNvSpPr/>
          <p:nvPr/>
        </p:nvSpPr>
        <p:spPr>
          <a:xfrm>
            <a:off x="2194560" y="3474720"/>
            <a:ext cx="5486400" cy="548640"/>
          </a:xfrm>
          <a:prstGeom prst="rect">
            <a:avLst/>
          </a:prstGeom>
          <a:noFill/>
          <a:ln/>
        </p:spPr>
        <p:txBody>
          <a:bodyPr wrap="square" lIns="0" tIns="0" rIns="0" bIns="0" rtlCol="0" anchor="ctr"/>
          <a:lstStyle/>
          <a:p>
            <a:pPr indent="0" marL="0">
              <a:buNone/>
            </a:pPr>
            <a:r>
              <a:rPr lang="en-US" sz="2200" dirty="0">
                <a:solidFill>
                  <a:srgbClr val="2A1B10"/>
                </a:solidFill>
                <a:latin typeface="Arial" pitchFamily="34" charset="0"/>
                <a:ea typeface="Arial" pitchFamily="34" charset="-122"/>
                <a:cs typeface="Arial" pitchFamily="34" charset="-120"/>
              </a:rPr>
              <a:t>Ceramic Bowl</a:t>
            </a:r>
            <a:endParaRPr lang="en-US" sz="2200" dirty="0"/>
          </a:p>
        </p:txBody>
      </p:sp>
      <p:sp>
        <p:nvSpPr>
          <p:cNvPr id="15" name="Text 13"/>
          <p:cNvSpPr/>
          <p:nvPr/>
        </p:nvSpPr>
        <p:spPr>
          <a:xfrm>
            <a:off x="8686800" y="3474720"/>
            <a:ext cx="2560320" cy="548640"/>
          </a:xfrm>
          <a:prstGeom prst="rect">
            <a:avLst/>
          </a:prstGeom>
          <a:noFill/>
          <a:ln/>
        </p:spPr>
        <p:txBody>
          <a:bodyPr wrap="square" lIns="0" tIns="0" rIns="0" bIns="0" rtlCol="0" anchor="ctr"/>
          <a:lstStyle/>
          <a:p>
            <a:pPr algn="r" indent="0" marL="0">
              <a:buNone/>
            </a:pPr>
            <a:r>
              <a:rPr lang="en-US" sz="2000" dirty="0">
                <a:solidFill>
                  <a:srgbClr val="4A3422"/>
                </a:solidFill>
                <a:latin typeface="Arial" pitchFamily="34" charset="0"/>
                <a:ea typeface="Arial" pitchFamily="34" charset="-122"/>
                <a:cs typeface="Arial" pitchFamily="34" charset="-120"/>
              </a:rPr>
              <a:t>40 units</a:t>
            </a:r>
            <a:endParaRPr lang="en-US" sz="2000" dirty="0"/>
          </a:p>
        </p:txBody>
      </p:sp>
      <p:sp>
        <p:nvSpPr>
          <p:cNvPr id="16" name="Shape 14"/>
          <p:cNvSpPr/>
          <p:nvPr/>
        </p:nvSpPr>
        <p:spPr>
          <a:xfrm>
            <a:off x="548640" y="4389120"/>
            <a:ext cx="11064240" cy="914400"/>
          </a:xfrm>
          <a:prstGeom prst="roundRect">
            <a:avLst>
              <a:gd name="adj" fmla="val 8000"/>
            </a:avLst>
          </a:prstGeom>
          <a:solidFill>
            <a:srgbClr val="EBDFC6"/>
          </a:solidFill>
          <a:ln/>
        </p:spPr>
      </p:sp>
      <p:sp>
        <p:nvSpPr>
          <p:cNvPr id="17" name="Text 15"/>
          <p:cNvSpPr/>
          <p:nvPr/>
        </p:nvSpPr>
        <p:spPr>
          <a:xfrm>
            <a:off x="822960" y="4572000"/>
            <a:ext cx="1097280" cy="548640"/>
          </a:xfrm>
          <a:prstGeom prst="rect">
            <a:avLst/>
          </a:prstGeom>
          <a:noFill/>
          <a:ln/>
        </p:spPr>
        <p:txBody>
          <a:bodyPr wrap="square" lIns="0" tIns="0" rIns="0" bIns="0" rtlCol="0" anchor="ctr"/>
          <a:lstStyle/>
          <a:p>
            <a:pPr indent="0" marL="0">
              <a:buNone/>
            </a:pPr>
            <a:r>
              <a:rPr lang="en-US" sz="2800" dirty="0">
                <a:solidFill>
                  <a:srgbClr val="B85528"/>
                </a:solidFill>
                <a:latin typeface="Georgia" pitchFamily="34" charset="0"/>
                <a:ea typeface="Georgia" pitchFamily="34" charset="-122"/>
                <a:cs typeface="Georgia" pitchFamily="34" charset="-120"/>
              </a:rPr>
              <a:t>03</a:t>
            </a:r>
            <a:endParaRPr lang="en-US" sz="2800" dirty="0"/>
          </a:p>
        </p:txBody>
      </p:sp>
      <p:sp>
        <p:nvSpPr>
          <p:cNvPr id="18" name="Text 16"/>
          <p:cNvSpPr/>
          <p:nvPr/>
        </p:nvSpPr>
        <p:spPr>
          <a:xfrm>
            <a:off x="2194560" y="4572000"/>
            <a:ext cx="5486400" cy="548640"/>
          </a:xfrm>
          <a:prstGeom prst="rect">
            <a:avLst/>
          </a:prstGeom>
          <a:noFill/>
          <a:ln/>
        </p:spPr>
        <p:txBody>
          <a:bodyPr wrap="square" lIns="0" tIns="0" rIns="0" bIns="0" rtlCol="0" anchor="ctr"/>
          <a:lstStyle/>
          <a:p>
            <a:pPr indent="0" marL="0">
              <a:buNone/>
            </a:pPr>
            <a:r>
              <a:rPr lang="en-US" sz="2200" dirty="0">
                <a:solidFill>
                  <a:srgbClr val="2A1B10"/>
                </a:solidFill>
                <a:latin typeface="Arial" pitchFamily="34" charset="0"/>
                <a:ea typeface="Arial" pitchFamily="34" charset="-122"/>
                <a:cs typeface="Arial" pitchFamily="34" charset="-120"/>
              </a:rPr>
              <a:t>Ginjinha 200ml</a:t>
            </a:r>
            <a:endParaRPr lang="en-US" sz="2200" dirty="0"/>
          </a:p>
        </p:txBody>
      </p:sp>
      <p:sp>
        <p:nvSpPr>
          <p:cNvPr id="19" name="Text 17"/>
          <p:cNvSpPr/>
          <p:nvPr/>
        </p:nvSpPr>
        <p:spPr>
          <a:xfrm>
            <a:off x="8686800" y="4572000"/>
            <a:ext cx="2560320" cy="548640"/>
          </a:xfrm>
          <a:prstGeom prst="rect">
            <a:avLst/>
          </a:prstGeom>
          <a:noFill/>
          <a:ln/>
        </p:spPr>
        <p:txBody>
          <a:bodyPr wrap="square" lIns="0" tIns="0" rIns="0" bIns="0" rtlCol="0" anchor="ctr"/>
          <a:lstStyle/>
          <a:p>
            <a:pPr algn="r" indent="0" marL="0">
              <a:buNone/>
            </a:pPr>
            <a:r>
              <a:rPr lang="en-US" sz="2000" dirty="0">
                <a:solidFill>
                  <a:srgbClr val="4A3422"/>
                </a:solidFill>
                <a:latin typeface="Arial" pitchFamily="34" charset="0"/>
                <a:ea typeface="Arial" pitchFamily="34" charset="-122"/>
                <a:cs typeface="Arial" pitchFamily="34" charset="-120"/>
              </a:rPr>
              <a:t>38 units</a:t>
            </a:r>
            <a:endParaRPr lang="en-US" sz="2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05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ORDERS BY REGION</a:t>
            </a:r>
            <a:endParaRPr lang="en-US" sz="1100" dirty="0"/>
          </a:p>
        </p:txBody>
      </p:sp>
      <p:sp>
        <p:nvSpPr>
          <p:cNvPr id="7" name="Text 5"/>
          <p:cNvSpPr/>
          <p:nvPr/>
        </p:nvSpPr>
        <p:spPr>
          <a:xfrm>
            <a:off x="548640" y="1417320"/>
            <a:ext cx="9144000" cy="365760"/>
          </a:xfrm>
          <a:prstGeom prst="rect">
            <a:avLst/>
          </a:prstGeom>
          <a:noFill/>
          <a:ln/>
        </p:spPr>
        <p:txBody>
          <a:bodyPr wrap="square" lIns="0" tIns="0" rIns="0" bIns="0" rtlCol="0" anchor="ctr"/>
          <a:lstStyle/>
          <a:p>
            <a:pPr indent="0" marL="0">
              <a:buNone/>
            </a:pPr>
            <a:r>
              <a:rPr lang="en-US" sz="2600" dirty="0">
                <a:solidFill>
                  <a:srgbClr val="2A1B10"/>
                </a:solidFill>
                <a:latin typeface="Georgia" pitchFamily="34" charset="0"/>
                <a:ea typeface="Georgia" pitchFamily="34" charset="-122"/>
                <a:cs typeface="Georgia" pitchFamily="34" charset="-120"/>
              </a:rPr>
              <a:t>Where customers ordered from</a:t>
            </a:r>
            <a:endParaRPr lang="en-US" sz="2600" dirty="0"/>
          </a:p>
        </p:txBody>
      </p:sp>
      <p:sp>
        <p:nvSpPr>
          <p:cNvPr id="8" name="Shape 6"/>
          <p:cNvSpPr/>
          <p:nvPr/>
        </p:nvSpPr>
        <p:spPr>
          <a:xfrm>
            <a:off x="548640" y="2011680"/>
            <a:ext cx="2057400" cy="1828800"/>
          </a:xfrm>
          <a:prstGeom prst="roundRect">
            <a:avLst>
              <a:gd name="adj" fmla="val 4000"/>
            </a:avLst>
          </a:prstGeom>
          <a:solidFill>
            <a:srgbClr val="EBDFC6"/>
          </a:solidFill>
          <a:ln/>
        </p:spPr>
      </p:sp>
      <p:sp>
        <p:nvSpPr>
          <p:cNvPr id="9" name="Text 7"/>
          <p:cNvSpPr/>
          <p:nvPr/>
        </p:nvSpPr>
        <p:spPr>
          <a:xfrm>
            <a:off x="548640" y="2240280"/>
            <a:ext cx="2057400" cy="731520"/>
          </a:xfrm>
          <a:prstGeom prst="rect">
            <a:avLst/>
          </a:prstGeom>
          <a:noFill/>
          <a:ln/>
        </p:spPr>
        <p:txBody>
          <a:bodyPr wrap="square" lIns="0" tIns="0" rIns="0" bIns="0" rtlCol="0" anchor="ctr"/>
          <a:lstStyle/>
          <a:p>
            <a:pPr algn="ctr" indent="0" marL="0">
              <a:buNone/>
            </a:pPr>
            <a:r>
              <a:rPr lang="en-US" sz="3600" b="1" dirty="0">
                <a:solidFill>
                  <a:srgbClr val="2A1B10"/>
                </a:solidFill>
                <a:latin typeface="Georgia" pitchFamily="34" charset="0"/>
                <a:ea typeface="Georgia" pitchFamily="34" charset="-122"/>
                <a:cs typeface="Georgia" pitchFamily="34" charset="-120"/>
              </a:rPr>
              <a:t>31</a:t>
            </a:r>
            <a:endParaRPr lang="en-US" sz="3600" dirty="0"/>
          </a:p>
        </p:txBody>
      </p:sp>
      <p:sp>
        <p:nvSpPr>
          <p:cNvPr id="10" name="Text 8"/>
          <p:cNvSpPr/>
          <p:nvPr/>
        </p:nvSpPr>
        <p:spPr>
          <a:xfrm>
            <a:off x="548640" y="3063240"/>
            <a:ext cx="205740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Braga</a:t>
            </a:r>
            <a:endParaRPr lang="en-US" sz="1600" dirty="0"/>
          </a:p>
        </p:txBody>
      </p:sp>
      <p:sp>
        <p:nvSpPr>
          <p:cNvPr id="11" name="Shape 9"/>
          <p:cNvSpPr/>
          <p:nvPr/>
        </p:nvSpPr>
        <p:spPr>
          <a:xfrm>
            <a:off x="2788920" y="2011680"/>
            <a:ext cx="2057400" cy="1828800"/>
          </a:xfrm>
          <a:prstGeom prst="roundRect">
            <a:avLst>
              <a:gd name="adj" fmla="val 4000"/>
            </a:avLst>
          </a:prstGeom>
          <a:solidFill>
            <a:srgbClr val="EBDFC6"/>
          </a:solidFill>
          <a:ln/>
        </p:spPr>
      </p:sp>
      <p:sp>
        <p:nvSpPr>
          <p:cNvPr id="12" name="Text 10"/>
          <p:cNvSpPr/>
          <p:nvPr/>
        </p:nvSpPr>
        <p:spPr>
          <a:xfrm>
            <a:off x="2788920" y="2240280"/>
            <a:ext cx="2057400" cy="731520"/>
          </a:xfrm>
          <a:prstGeom prst="rect">
            <a:avLst/>
          </a:prstGeom>
          <a:noFill/>
          <a:ln/>
        </p:spPr>
        <p:txBody>
          <a:bodyPr wrap="square" lIns="0" tIns="0" rIns="0" bIns="0" rtlCol="0" anchor="ctr"/>
          <a:lstStyle/>
          <a:p>
            <a:pPr algn="ctr" indent="0" marL="0">
              <a:buNone/>
            </a:pPr>
            <a:r>
              <a:rPr lang="en-US" sz="3600" b="1" dirty="0">
                <a:solidFill>
                  <a:srgbClr val="2A1B10"/>
                </a:solidFill>
                <a:latin typeface="Georgia" pitchFamily="34" charset="0"/>
                <a:ea typeface="Georgia" pitchFamily="34" charset="-122"/>
                <a:cs typeface="Georgia" pitchFamily="34" charset="-120"/>
              </a:rPr>
              <a:t>29</a:t>
            </a:r>
            <a:endParaRPr lang="en-US" sz="3600" dirty="0"/>
          </a:p>
        </p:txBody>
      </p:sp>
      <p:sp>
        <p:nvSpPr>
          <p:cNvPr id="13" name="Text 11"/>
          <p:cNvSpPr/>
          <p:nvPr/>
        </p:nvSpPr>
        <p:spPr>
          <a:xfrm>
            <a:off x="2788920" y="3063240"/>
            <a:ext cx="205740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Lisboa</a:t>
            </a:r>
            <a:endParaRPr lang="en-US" sz="1600" dirty="0"/>
          </a:p>
        </p:txBody>
      </p:sp>
      <p:sp>
        <p:nvSpPr>
          <p:cNvPr id="14" name="Shape 12"/>
          <p:cNvSpPr/>
          <p:nvPr/>
        </p:nvSpPr>
        <p:spPr>
          <a:xfrm>
            <a:off x="5029200" y="2011680"/>
            <a:ext cx="2057400" cy="1828800"/>
          </a:xfrm>
          <a:prstGeom prst="roundRect">
            <a:avLst>
              <a:gd name="adj" fmla="val 4000"/>
            </a:avLst>
          </a:prstGeom>
          <a:solidFill>
            <a:srgbClr val="EBDFC6"/>
          </a:solidFill>
          <a:ln/>
        </p:spPr>
      </p:sp>
      <p:sp>
        <p:nvSpPr>
          <p:cNvPr id="15" name="Text 13"/>
          <p:cNvSpPr/>
          <p:nvPr/>
        </p:nvSpPr>
        <p:spPr>
          <a:xfrm>
            <a:off x="5029200" y="2240280"/>
            <a:ext cx="2057400" cy="731520"/>
          </a:xfrm>
          <a:prstGeom prst="rect">
            <a:avLst/>
          </a:prstGeom>
          <a:noFill/>
          <a:ln/>
        </p:spPr>
        <p:txBody>
          <a:bodyPr wrap="square" lIns="0" tIns="0" rIns="0" bIns="0" rtlCol="0" anchor="ctr"/>
          <a:lstStyle/>
          <a:p>
            <a:pPr algn="ctr" indent="0" marL="0">
              <a:buNone/>
            </a:pPr>
            <a:r>
              <a:rPr lang="en-US" sz="3600" b="1" dirty="0">
                <a:solidFill>
                  <a:srgbClr val="2A1B10"/>
                </a:solidFill>
                <a:latin typeface="Georgia" pitchFamily="34" charset="0"/>
                <a:ea typeface="Georgia" pitchFamily="34" charset="-122"/>
                <a:cs typeface="Georgia" pitchFamily="34" charset="-120"/>
              </a:rPr>
              <a:t>24</a:t>
            </a:r>
            <a:endParaRPr lang="en-US" sz="3600" dirty="0"/>
          </a:p>
        </p:txBody>
      </p:sp>
      <p:sp>
        <p:nvSpPr>
          <p:cNvPr id="16" name="Text 14"/>
          <p:cNvSpPr/>
          <p:nvPr/>
        </p:nvSpPr>
        <p:spPr>
          <a:xfrm>
            <a:off x="5029200" y="3063240"/>
            <a:ext cx="205740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Coimbra</a:t>
            </a:r>
            <a:endParaRPr lang="en-US" sz="1600" dirty="0"/>
          </a:p>
        </p:txBody>
      </p:sp>
      <p:sp>
        <p:nvSpPr>
          <p:cNvPr id="17" name="Shape 15"/>
          <p:cNvSpPr/>
          <p:nvPr/>
        </p:nvSpPr>
        <p:spPr>
          <a:xfrm>
            <a:off x="7269480" y="2011680"/>
            <a:ext cx="2057400" cy="1828800"/>
          </a:xfrm>
          <a:prstGeom prst="roundRect">
            <a:avLst>
              <a:gd name="adj" fmla="val 4000"/>
            </a:avLst>
          </a:prstGeom>
          <a:solidFill>
            <a:srgbClr val="EBDFC6"/>
          </a:solidFill>
          <a:ln/>
        </p:spPr>
      </p:sp>
      <p:sp>
        <p:nvSpPr>
          <p:cNvPr id="18" name="Text 16"/>
          <p:cNvSpPr/>
          <p:nvPr/>
        </p:nvSpPr>
        <p:spPr>
          <a:xfrm>
            <a:off x="7269480" y="2240280"/>
            <a:ext cx="2057400" cy="731520"/>
          </a:xfrm>
          <a:prstGeom prst="rect">
            <a:avLst/>
          </a:prstGeom>
          <a:noFill/>
          <a:ln/>
        </p:spPr>
        <p:txBody>
          <a:bodyPr wrap="square" lIns="0" tIns="0" rIns="0" bIns="0" rtlCol="0" anchor="ctr"/>
          <a:lstStyle/>
          <a:p>
            <a:pPr algn="ctr" indent="0" marL="0">
              <a:buNone/>
            </a:pPr>
            <a:r>
              <a:rPr lang="en-US" sz="3600" b="1" dirty="0">
                <a:solidFill>
                  <a:srgbClr val="2A1B10"/>
                </a:solidFill>
                <a:latin typeface="Georgia" pitchFamily="34" charset="0"/>
                <a:ea typeface="Georgia" pitchFamily="34" charset="-122"/>
                <a:cs typeface="Georgia" pitchFamily="34" charset="-120"/>
              </a:rPr>
              <a:t>21</a:t>
            </a:r>
            <a:endParaRPr lang="en-US" sz="3600" dirty="0"/>
          </a:p>
        </p:txBody>
      </p:sp>
      <p:sp>
        <p:nvSpPr>
          <p:cNvPr id="19" name="Text 17"/>
          <p:cNvSpPr/>
          <p:nvPr/>
        </p:nvSpPr>
        <p:spPr>
          <a:xfrm>
            <a:off x="7269480" y="3063240"/>
            <a:ext cx="205740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Algarve</a:t>
            </a:r>
            <a:endParaRPr lang="en-US" sz="1600" dirty="0"/>
          </a:p>
        </p:txBody>
      </p:sp>
      <p:sp>
        <p:nvSpPr>
          <p:cNvPr id="20" name="Shape 18"/>
          <p:cNvSpPr/>
          <p:nvPr/>
        </p:nvSpPr>
        <p:spPr>
          <a:xfrm>
            <a:off x="9509760" y="2011680"/>
            <a:ext cx="2057400" cy="1828800"/>
          </a:xfrm>
          <a:prstGeom prst="roundRect">
            <a:avLst>
              <a:gd name="adj" fmla="val 4000"/>
            </a:avLst>
          </a:prstGeom>
          <a:solidFill>
            <a:srgbClr val="EBDFC6"/>
          </a:solidFill>
          <a:ln/>
        </p:spPr>
      </p:sp>
      <p:sp>
        <p:nvSpPr>
          <p:cNvPr id="21" name="Text 19"/>
          <p:cNvSpPr/>
          <p:nvPr/>
        </p:nvSpPr>
        <p:spPr>
          <a:xfrm>
            <a:off x="9509760" y="2240280"/>
            <a:ext cx="2057400" cy="731520"/>
          </a:xfrm>
          <a:prstGeom prst="rect">
            <a:avLst/>
          </a:prstGeom>
          <a:noFill/>
          <a:ln/>
        </p:spPr>
        <p:txBody>
          <a:bodyPr wrap="square" lIns="0" tIns="0" rIns="0" bIns="0" rtlCol="0" anchor="ctr"/>
          <a:lstStyle/>
          <a:p>
            <a:pPr algn="ctr" indent="0" marL="0">
              <a:buNone/>
            </a:pPr>
            <a:r>
              <a:rPr lang="en-US" sz="3600" b="1" dirty="0">
                <a:solidFill>
                  <a:srgbClr val="2A1B10"/>
                </a:solidFill>
                <a:latin typeface="Georgia" pitchFamily="34" charset="0"/>
                <a:ea typeface="Georgia" pitchFamily="34" charset="-122"/>
                <a:cs typeface="Georgia" pitchFamily="34" charset="-120"/>
              </a:rPr>
              <a:t>13</a:t>
            </a:r>
            <a:endParaRPr lang="en-US" sz="3600" dirty="0"/>
          </a:p>
        </p:txBody>
      </p:sp>
      <p:sp>
        <p:nvSpPr>
          <p:cNvPr id="22" name="Text 20"/>
          <p:cNvSpPr/>
          <p:nvPr/>
        </p:nvSpPr>
        <p:spPr>
          <a:xfrm>
            <a:off x="9509760" y="3063240"/>
            <a:ext cx="2057400" cy="457200"/>
          </a:xfrm>
          <a:prstGeom prst="rect">
            <a:avLst/>
          </a:prstGeom>
          <a:noFill/>
          <a:ln/>
        </p:spPr>
        <p:txBody>
          <a:bodyPr wrap="square" lIns="0" tIns="0" rIns="0" bIns="0" rtlCol="0" anchor="ctr"/>
          <a:lstStyle/>
          <a:p>
            <a:pPr algn="ctr" indent="0" marL="0">
              <a:buNone/>
            </a:pPr>
            <a:r>
              <a:rPr lang="en-US" sz="1600" dirty="0">
                <a:solidFill>
                  <a:srgbClr val="4A3422"/>
                </a:solidFill>
                <a:latin typeface="Arial" pitchFamily="34" charset="0"/>
                <a:ea typeface="Arial" pitchFamily="34" charset="-122"/>
                <a:cs typeface="Arial" pitchFamily="34" charset="-120"/>
              </a:rPr>
              <a:t>Porto</a:t>
            </a:r>
            <a:endParaRPr lang="en-US" sz="1600" dirty="0"/>
          </a:p>
        </p:txBody>
      </p:sp>
      <p:sp>
        <p:nvSpPr>
          <p:cNvPr id="23" name="Shape 21"/>
          <p:cNvSpPr/>
          <p:nvPr/>
        </p:nvSpPr>
        <p:spPr>
          <a:xfrm>
            <a:off x="548640" y="4160520"/>
            <a:ext cx="11064240" cy="1554480"/>
          </a:xfrm>
          <a:prstGeom prst="roundRect">
            <a:avLst>
              <a:gd name="adj" fmla="val 4706"/>
            </a:avLst>
          </a:prstGeom>
          <a:solidFill>
            <a:srgbClr val="2A1B10"/>
          </a:solidFill>
          <a:ln/>
        </p:spPr>
      </p:sp>
      <p:sp>
        <p:nvSpPr>
          <p:cNvPr id="24" name="Text 22"/>
          <p:cNvSpPr/>
          <p:nvPr/>
        </p:nvSpPr>
        <p:spPr>
          <a:xfrm>
            <a:off x="914400" y="4343400"/>
            <a:ext cx="10058400" cy="320040"/>
          </a:xfrm>
          <a:prstGeom prst="rect">
            <a:avLst/>
          </a:prstGeom>
          <a:noFill/>
          <a:ln/>
        </p:spPr>
        <p:txBody>
          <a:bodyPr wrap="square" lIns="0" tIns="0" rIns="0" bIns="0" rtlCol="0" anchor="ctr"/>
          <a:lstStyle/>
          <a:p>
            <a:pPr indent="0" marL="0">
              <a:buNone/>
            </a:pPr>
            <a:r>
              <a:rPr lang="en-US" sz="1400" dirty="0">
                <a:solidFill>
                  <a:srgbClr val="C78A2C"/>
                </a:solidFill>
                <a:latin typeface="Arial" pitchFamily="34" charset="0"/>
                <a:ea typeface="Arial" pitchFamily="34" charset="-122"/>
                <a:cs typeface="Arial" pitchFamily="34" charset="-120"/>
              </a:rPr>
              <a:t>Revenue leaders</a:t>
            </a:r>
            <a:endParaRPr lang="en-US" sz="1400" dirty="0"/>
          </a:p>
        </p:txBody>
      </p:sp>
      <p:sp>
        <p:nvSpPr>
          <p:cNvPr id="25" name="Text 23"/>
          <p:cNvSpPr/>
          <p:nvPr/>
        </p:nvSpPr>
        <p:spPr>
          <a:xfrm>
            <a:off x="914400" y="4754880"/>
            <a:ext cx="10058400" cy="548640"/>
          </a:xfrm>
          <a:prstGeom prst="rect">
            <a:avLst/>
          </a:prstGeom>
          <a:noFill/>
          <a:ln/>
        </p:spPr>
        <p:txBody>
          <a:bodyPr wrap="square" lIns="0" tIns="0" rIns="0" bIns="0" rtlCol="0" anchor="ctr"/>
          <a:lstStyle/>
          <a:p>
            <a:pPr indent="0" marL="0">
              <a:buNone/>
            </a:pPr>
            <a:r>
              <a:rPr lang="en-US" sz="2200" dirty="0">
                <a:solidFill>
                  <a:srgbClr val="F3EAD8"/>
                </a:solidFill>
                <a:latin typeface="Arial" pitchFamily="34" charset="0"/>
                <a:ea typeface="Arial" pitchFamily="34" charset="-122"/>
                <a:cs typeface="Arial" pitchFamily="34" charset="-120"/>
              </a:rPr>
              <a:t>Lisboa first by revenue (€947.90)  ·  Braga second (€790.50)</a:t>
            </a:r>
            <a:endParaRPr lang="en-US" sz="2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06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DATA QUALITY</a:t>
            </a:r>
            <a:endParaRPr lang="en-US" sz="1100" dirty="0"/>
          </a:p>
        </p:txBody>
      </p:sp>
      <p:sp>
        <p:nvSpPr>
          <p:cNvPr id="7" name="Text 5"/>
          <p:cNvSpPr/>
          <p:nvPr/>
        </p:nvSpPr>
        <p:spPr>
          <a:xfrm>
            <a:off x="548640" y="1463040"/>
            <a:ext cx="10972800" cy="457200"/>
          </a:xfrm>
          <a:prstGeom prst="rect">
            <a:avLst/>
          </a:prstGeom>
          <a:noFill/>
          <a:ln/>
        </p:spPr>
        <p:txBody>
          <a:bodyPr wrap="square" lIns="0" tIns="0" rIns="0" bIns="0" rtlCol="0" anchor="ctr"/>
          <a:lstStyle/>
          <a:p>
            <a:pPr indent="0" marL="0">
              <a:buNone/>
            </a:pPr>
            <a:r>
              <a:rPr lang="en-US" sz="2800" dirty="0">
                <a:solidFill>
                  <a:srgbClr val="2A1B10"/>
                </a:solidFill>
                <a:latin typeface="Georgia" pitchFamily="34" charset="0"/>
                <a:ea typeface="Georgia" pitchFamily="34" charset="-122"/>
                <a:cs typeface="Georgia" pitchFamily="34" charset="-120"/>
              </a:rPr>
              <a:t>Two problems found in the order export</a:t>
            </a:r>
            <a:endParaRPr lang="en-US" sz="2800" dirty="0"/>
          </a:p>
        </p:txBody>
      </p:sp>
      <p:sp>
        <p:nvSpPr>
          <p:cNvPr id="8" name="Shape 6"/>
          <p:cNvSpPr/>
          <p:nvPr/>
        </p:nvSpPr>
        <p:spPr>
          <a:xfrm>
            <a:off x="548640" y="2194560"/>
            <a:ext cx="5303520" cy="2926080"/>
          </a:xfrm>
          <a:prstGeom prst="roundRect">
            <a:avLst>
              <a:gd name="adj" fmla="val 3125"/>
            </a:avLst>
          </a:prstGeom>
          <a:solidFill>
            <a:srgbClr val="EBDFC6"/>
          </a:solidFill>
          <a:ln/>
        </p:spPr>
      </p:sp>
      <p:sp>
        <p:nvSpPr>
          <p:cNvPr id="9" name="Text 7"/>
          <p:cNvSpPr/>
          <p:nvPr/>
        </p:nvSpPr>
        <p:spPr>
          <a:xfrm>
            <a:off x="868680" y="2423160"/>
            <a:ext cx="1371600" cy="457200"/>
          </a:xfrm>
          <a:prstGeom prst="rect">
            <a:avLst/>
          </a:prstGeom>
          <a:noFill/>
          <a:ln/>
        </p:spPr>
        <p:txBody>
          <a:bodyPr wrap="square" lIns="0" tIns="0" rIns="0" bIns="0" rtlCol="0" anchor="ctr"/>
          <a:lstStyle/>
          <a:p>
            <a:pPr indent="0" marL="0">
              <a:buNone/>
            </a:pPr>
            <a:r>
              <a:rPr lang="en-US" sz="2800" dirty="0">
                <a:solidFill>
                  <a:srgbClr val="B85528"/>
                </a:solidFill>
                <a:latin typeface="Georgia" pitchFamily="34" charset="0"/>
                <a:ea typeface="Georgia" pitchFamily="34" charset="-122"/>
                <a:cs typeface="Georgia" pitchFamily="34" charset="-120"/>
              </a:rPr>
              <a:t>01</a:t>
            </a:r>
            <a:endParaRPr lang="en-US" sz="2800" dirty="0"/>
          </a:p>
        </p:txBody>
      </p:sp>
      <p:sp>
        <p:nvSpPr>
          <p:cNvPr id="10" name="Text 8"/>
          <p:cNvSpPr/>
          <p:nvPr/>
        </p:nvSpPr>
        <p:spPr>
          <a:xfrm>
            <a:off x="868680" y="3017520"/>
            <a:ext cx="4663440" cy="457200"/>
          </a:xfrm>
          <a:prstGeom prst="rect">
            <a:avLst/>
          </a:prstGeom>
          <a:noFill/>
          <a:ln/>
        </p:spPr>
        <p:txBody>
          <a:bodyPr wrap="square" lIns="0" tIns="0" rIns="0" bIns="0" rtlCol="0" anchor="ctr"/>
          <a:lstStyle/>
          <a:p>
            <a:pPr indent="0" marL="0">
              <a:buNone/>
            </a:pPr>
            <a:r>
              <a:rPr lang="en-US" sz="2200" b="1" dirty="0">
                <a:solidFill>
                  <a:srgbClr val="2A1B10"/>
                </a:solidFill>
                <a:latin typeface="Arial" pitchFamily="34" charset="0"/>
                <a:ea typeface="Arial" pitchFamily="34" charset="-122"/>
                <a:cs typeface="Arial" pitchFamily="34" charset="-120"/>
              </a:rPr>
              <a:t>Duplicate orders</a:t>
            </a:r>
            <a:endParaRPr lang="en-US" sz="2200" dirty="0"/>
          </a:p>
        </p:txBody>
      </p:sp>
      <p:sp>
        <p:nvSpPr>
          <p:cNvPr id="11" name="Text 9"/>
          <p:cNvSpPr/>
          <p:nvPr/>
        </p:nvSpPr>
        <p:spPr>
          <a:xfrm>
            <a:off x="868680" y="3657600"/>
            <a:ext cx="4663440" cy="914400"/>
          </a:xfrm>
          <a:prstGeom prst="rect">
            <a:avLst/>
          </a:prstGeom>
          <a:noFill/>
          <a:ln/>
        </p:spPr>
        <p:txBody>
          <a:bodyPr wrap="square" lIns="0" tIns="0" rIns="0" bIns="0" rtlCol="0" anchor="ctr"/>
          <a:lstStyle/>
          <a:p>
            <a:pPr indent="0" marL="0">
              <a:buNone/>
            </a:pPr>
            <a:r>
              <a:rPr lang="en-US" sz="1600" dirty="0">
                <a:solidFill>
                  <a:srgbClr val="4A3422"/>
                </a:solidFill>
                <a:latin typeface="Arial" pitchFamily="34" charset="0"/>
                <a:ea typeface="Arial" pitchFamily="34" charset="-122"/>
                <a:cs typeface="Arial" pitchFamily="34" charset="-120"/>
              </a:rPr>
              <a:t>4 duplicate orders were identified in the export.</a:t>
            </a:r>
            <a:endParaRPr lang="en-US" sz="1600" dirty="0"/>
          </a:p>
        </p:txBody>
      </p:sp>
      <p:sp>
        <p:nvSpPr>
          <p:cNvPr id="12" name="Shape 10"/>
          <p:cNvSpPr/>
          <p:nvPr/>
        </p:nvSpPr>
        <p:spPr>
          <a:xfrm>
            <a:off x="6309360" y="2194560"/>
            <a:ext cx="5303520" cy="2926080"/>
          </a:xfrm>
          <a:prstGeom prst="roundRect">
            <a:avLst>
              <a:gd name="adj" fmla="val 3125"/>
            </a:avLst>
          </a:prstGeom>
          <a:solidFill>
            <a:srgbClr val="EBDFC6"/>
          </a:solidFill>
          <a:ln/>
        </p:spPr>
      </p:sp>
      <p:sp>
        <p:nvSpPr>
          <p:cNvPr id="13" name="Text 11"/>
          <p:cNvSpPr/>
          <p:nvPr/>
        </p:nvSpPr>
        <p:spPr>
          <a:xfrm>
            <a:off x="6629400" y="2423160"/>
            <a:ext cx="1371600" cy="457200"/>
          </a:xfrm>
          <a:prstGeom prst="rect">
            <a:avLst/>
          </a:prstGeom>
          <a:noFill/>
          <a:ln/>
        </p:spPr>
        <p:txBody>
          <a:bodyPr wrap="square" lIns="0" tIns="0" rIns="0" bIns="0" rtlCol="0" anchor="ctr"/>
          <a:lstStyle/>
          <a:p>
            <a:pPr indent="0" marL="0">
              <a:buNone/>
            </a:pPr>
            <a:r>
              <a:rPr lang="en-US" sz="2800" dirty="0">
                <a:solidFill>
                  <a:srgbClr val="B85528"/>
                </a:solidFill>
                <a:latin typeface="Georgia" pitchFamily="34" charset="0"/>
                <a:ea typeface="Georgia" pitchFamily="34" charset="-122"/>
                <a:cs typeface="Georgia" pitchFamily="34" charset="-120"/>
              </a:rPr>
              <a:t>02</a:t>
            </a:r>
            <a:endParaRPr lang="en-US" sz="2800" dirty="0"/>
          </a:p>
        </p:txBody>
      </p:sp>
      <p:sp>
        <p:nvSpPr>
          <p:cNvPr id="14" name="Text 12"/>
          <p:cNvSpPr/>
          <p:nvPr/>
        </p:nvSpPr>
        <p:spPr>
          <a:xfrm>
            <a:off x="6629400" y="3017520"/>
            <a:ext cx="4663440" cy="457200"/>
          </a:xfrm>
          <a:prstGeom prst="rect">
            <a:avLst/>
          </a:prstGeom>
          <a:noFill/>
          <a:ln/>
        </p:spPr>
        <p:txBody>
          <a:bodyPr wrap="square" lIns="0" tIns="0" rIns="0" bIns="0" rtlCol="0" anchor="ctr"/>
          <a:lstStyle/>
          <a:p>
            <a:pPr indent="0" marL="0">
              <a:buNone/>
            </a:pPr>
            <a:r>
              <a:rPr lang="en-US" sz="2200" b="1" dirty="0">
                <a:solidFill>
                  <a:srgbClr val="2A1B10"/>
                </a:solidFill>
                <a:latin typeface="Arial" pitchFamily="34" charset="0"/>
                <a:ea typeface="Arial" pitchFamily="34" charset="-122"/>
                <a:cs typeface="Arial" pitchFamily="34" charset="-120"/>
              </a:rPr>
              <a:t>Total mismatch</a:t>
            </a:r>
            <a:endParaRPr lang="en-US" sz="2200" dirty="0"/>
          </a:p>
        </p:txBody>
      </p:sp>
      <p:sp>
        <p:nvSpPr>
          <p:cNvPr id="15" name="Text 13"/>
          <p:cNvSpPr/>
          <p:nvPr/>
        </p:nvSpPr>
        <p:spPr>
          <a:xfrm>
            <a:off x="6629400" y="3657600"/>
            <a:ext cx="4663440" cy="914400"/>
          </a:xfrm>
          <a:prstGeom prst="rect">
            <a:avLst/>
          </a:prstGeom>
          <a:noFill/>
          <a:ln/>
        </p:spPr>
        <p:txBody>
          <a:bodyPr wrap="square" lIns="0" tIns="0" rIns="0" bIns="0" rtlCol="0" anchor="ctr"/>
          <a:lstStyle/>
          <a:p>
            <a:pPr indent="0" marL="0">
              <a:buNone/>
            </a:pPr>
            <a:r>
              <a:rPr lang="en-US" sz="1600" dirty="0">
                <a:solidFill>
                  <a:srgbClr val="4A3422"/>
                </a:solidFill>
                <a:latin typeface="Arial" pitchFamily="34" charset="0"/>
                <a:ea typeface="Arial" pitchFamily="34" charset="-122"/>
                <a:cs typeface="Arial" pitchFamily="34" charset="-120"/>
              </a:rPr>
              <a:t>5 orders whose total did not match quantity × price.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3EAD8"/>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2A1B10"/>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2A1B10"/>
                </a:solidFill>
                <a:latin typeface="Arial" pitchFamily="34" charset="0"/>
                <a:ea typeface="Arial" pitchFamily="34" charset="-122"/>
                <a:cs typeface="Arial" pitchFamily="34" charset="-120"/>
              </a:rPr>
              <a:t>07 / 08</a:t>
            </a:r>
            <a:endParaRPr lang="en-US" sz="1000" dirty="0"/>
          </a:p>
        </p:txBody>
      </p:sp>
      <p:sp>
        <p:nvSpPr>
          <p:cNvPr id="6" name="Text 4"/>
          <p:cNvSpPr/>
          <p:nvPr/>
        </p:nvSpPr>
        <p:spPr>
          <a:xfrm>
            <a:off x="548640" y="1097280"/>
            <a:ext cx="9144000" cy="320040"/>
          </a:xfrm>
          <a:prstGeom prst="rect">
            <a:avLst/>
          </a:prstGeom>
          <a:noFill/>
          <a:ln/>
        </p:spPr>
        <p:txBody>
          <a:bodyPr wrap="square" lIns="0" tIns="0" rIns="0" bIns="0" rtlCol="0" anchor="ctr"/>
          <a:lstStyle/>
          <a:p>
            <a:pPr indent="0" marL="0">
              <a:buNone/>
            </a:pPr>
            <a:r>
              <a:rPr lang="en-US" sz="1100" b="1" spc="400" kern="0" dirty="0">
                <a:solidFill>
                  <a:srgbClr val="B85528"/>
                </a:solidFill>
                <a:latin typeface="Arial" pitchFamily="34" charset="0"/>
                <a:ea typeface="Arial" pitchFamily="34" charset="-122"/>
                <a:cs typeface="Arial" pitchFamily="34" charset="-120"/>
              </a:rPr>
              <a:t>NEXT STEPS</a:t>
            </a:r>
            <a:endParaRPr lang="en-US" sz="1100" dirty="0"/>
          </a:p>
        </p:txBody>
      </p:sp>
      <p:sp>
        <p:nvSpPr>
          <p:cNvPr id="7" name="Text 5"/>
          <p:cNvSpPr/>
          <p:nvPr/>
        </p:nvSpPr>
        <p:spPr>
          <a:xfrm>
            <a:off x="548640" y="1463040"/>
            <a:ext cx="10972800" cy="457200"/>
          </a:xfrm>
          <a:prstGeom prst="rect">
            <a:avLst/>
          </a:prstGeom>
          <a:noFill/>
          <a:ln/>
        </p:spPr>
        <p:txBody>
          <a:bodyPr wrap="square" lIns="0" tIns="0" rIns="0" bIns="0" rtlCol="0" anchor="ctr"/>
          <a:lstStyle/>
          <a:p>
            <a:pPr indent="0" marL="0">
              <a:buNone/>
            </a:pPr>
            <a:r>
              <a:rPr lang="en-US" sz="2800" dirty="0">
                <a:solidFill>
                  <a:srgbClr val="2A1B10"/>
                </a:solidFill>
                <a:latin typeface="Georgia" pitchFamily="34" charset="0"/>
                <a:ea typeface="Georgia" pitchFamily="34" charset="-122"/>
                <a:cs typeface="Georgia" pitchFamily="34" charset="-120"/>
              </a:rPr>
              <a:t>Three actions for Q3</a:t>
            </a:r>
            <a:endParaRPr lang="en-US" sz="2800" dirty="0"/>
          </a:p>
        </p:txBody>
      </p:sp>
      <p:sp>
        <p:nvSpPr>
          <p:cNvPr id="8" name="Shape 6"/>
          <p:cNvSpPr/>
          <p:nvPr/>
        </p:nvSpPr>
        <p:spPr>
          <a:xfrm>
            <a:off x="548640" y="2240280"/>
            <a:ext cx="640080" cy="640080"/>
          </a:xfrm>
          <a:prstGeom prst="ellipse">
            <a:avLst/>
          </a:prstGeom>
          <a:solidFill>
            <a:srgbClr val="B85528"/>
          </a:solidFill>
          <a:ln/>
        </p:spPr>
      </p:sp>
      <p:sp>
        <p:nvSpPr>
          <p:cNvPr id="9" name="Text 7"/>
          <p:cNvSpPr/>
          <p:nvPr/>
        </p:nvSpPr>
        <p:spPr>
          <a:xfrm>
            <a:off x="548640" y="2240280"/>
            <a:ext cx="640080" cy="640080"/>
          </a:xfrm>
          <a:prstGeom prst="rect">
            <a:avLst/>
          </a:prstGeom>
          <a:noFill/>
          <a:ln/>
        </p:spPr>
        <p:txBody>
          <a:bodyPr wrap="square" lIns="0" tIns="0" rIns="0" bIns="0" rtlCol="0" anchor="ctr"/>
          <a:lstStyle/>
          <a:p>
            <a:pPr algn="ctr" indent="0" marL="0">
              <a:buNone/>
            </a:pPr>
            <a:r>
              <a:rPr lang="en-US" sz="2000" b="1" dirty="0">
                <a:solidFill>
                  <a:srgbClr val="F3EAD8"/>
                </a:solidFill>
                <a:latin typeface="Arial" pitchFamily="34" charset="0"/>
                <a:ea typeface="Arial" pitchFamily="34" charset="-122"/>
                <a:cs typeface="Arial" pitchFamily="34" charset="-120"/>
              </a:rPr>
              <a:t>1</a:t>
            </a:r>
            <a:endParaRPr lang="en-US" sz="2000" dirty="0"/>
          </a:p>
        </p:txBody>
      </p:sp>
      <p:sp>
        <p:nvSpPr>
          <p:cNvPr id="10" name="Text 8"/>
          <p:cNvSpPr/>
          <p:nvPr/>
        </p:nvSpPr>
        <p:spPr>
          <a:xfrm>
            <a:off x="1463040" y="2148840"/>
            <a:ext cx="9144000" cy="411480"/>
          </a:xfrm>
          <a:prstGeom prst="rect">
            <a:avLst/>
          </a:prstGeom>
          <a:noFill/>
          <a:ln/>
        </p:spPr>
        <p:txBody>
          <a:bodyPr wrap="square" lIns="0" tIns="0" rIns="0" bIns="0" rtlCol="0" anchor="ctr"/>
          <a:lstStyle/>
          <a:p>
            <a:pPr indent="0" marL="0">
              <a:buNone/>
            </a:pPr>
            <a:r>
              <a:rPr lang="en-US" sz="2000" b="1" dirty="0">
                <a:solidFill>
                  <a:srgbClr val="2A1B10"/>
                </a:solidFill>
                <a:latin typeface="Arial" pitchFamily="34" charset="0"/>
                <a:ea typeface="Arial" pitchFamily="34" charset="-122"/>
                <a:cs typeface="Arial" pitchFamily="34" charset="-120"/>
              </a:rPr>
              <a:t>One date format</a:t>
            </a:r>
            <a:endParaRPr lang="en-US" sz="2000" dirty="0"/>
          </a:p>
        </p:txBody>
      </p:sp>
      <p:sp>
        <p:nvSpPr>
          <p:cNvPr id="11" name="Text 9"/>
          <p:cNvSpPr/>
          <p:nvPr/>
        </p:nvSpPr>
        <p:spPr>
          <a:xfrm>
            <a:off x="1463040" y="2606040"/>
            <a:ext cx="9144000" cy="411480"/>
          </a:xfrm>
          <a:prstGeom prst="rect">
            <a:avLst/>
          </a:prstGeom>
          <a:noFill/>
          <a:ln/>
        </p:spPr>
        <p:txBody>
          <a:bodyPr wrap="square" lIns="0" tIns="0" rIns="0" bIns="0" rtlCol="0" anchor="ctr"/>
          <a:lstStyle/>
          <a:p>
            <a:pPr indent="0" marL="0">
              <a:buNone/>
            </a:pPr>
            <a:r>
              <a:rPr lang="en-US" sz="1600" dirty="0">
                <a:solidFill>
                  <a:srgbClr val="4A3422"/>
                </a:solidFill>
                <a:latin typeface="Arial" pitchFamily="34" charset="0"/>
                <a:ea typeface="Arial" pitchFamily="34" charset="-122"/>
                <a:cs typeface="Arial" pitchFamily="34" charset="-120"/>
              </a:rPr>
              <a:t>Standardise to a single date format in the export.</a:t>
            </a:r>
            <a:endParaRPr lang="en-US" sz="1600" dirty="0"/>
          </a:p>
        </p:txBody>
      </p:sp>
      <p:sp>
        <p:nvSpPr>
          <p:cNvPr id="12" name="Shape 10"/>
          <p:cNvSpPr/>
          <p:nvPr/>
        </p:nvSpPr>
        <p:spPr>
          <a:xfrm>
            <a:off x="548640" y="3474720"/>
            <a:ext cx="640080" cy="640080"/>
          </a:xfrm>
          <a:prstGeom prst="ellipse">
            <a:avLst/>
          </a:prstGeom>
          <a:solidFill>
            <a:srgbClr val="B85528"/>
          </a:solidFill>
          <a:ln/>
        </p:spPr>
      </p:sp>
      <p:sp>
        <p:nvSpPr>
          <p:cNvPr id="13" name="Text 11"/>
          <p:cNvSpPr/>
          <p:nvPr/>
        </p:nvSpPr>
        <p:spPr>
          <a:xfrm>
            <a:off x="548640" y="3474720"/>
            <a:ext cx="640080" cy="640080"/>
          </a:xfrm>
          <a:prstGeom prst="rect">
            <a:avLst/>
          </a:prstGeom>
          <a:noFill/>
          <a:ln/>
        </p:spPr>
        <p:txBody>
          <a:bodyPr wrap="square" lIns="0" tIns="0" rIns="0" bIns="0" rtlCol="0" anchor="ctr"/>
          <a:lstStyle/>
          <a:p>
            <a:pPr algn="ctr" indent="0" marL="0">
              <a:buNone/>
            </a:pPr>
            <a:r>
              <a:rPr lang="en-US" sz="2000" b="1" dirty="0">
                <a:solidFill>
                  <a:srgbClr val="F3EAD8"/>
                </a:solidFill>
                <a:latin typeface="Arial" pitchFamily="34" charset="0"/>
                <a:ea typeface="Arial" pitchFamily="34" charset="-122"/>
                <a:cs typeface="Arial" pitchFamily="34" charset="-120"/>
              </a:rPr>
              <a:t>2</a:t>
            </a:r>
            <a:endParaRPr lang="en-US" sz="2000" dirty="0"/>
          </a:p>
        </p:txBody>
      </p:sp>
      <p:sp>
        <p:nvSpPr>
          <p:cNvPr id="14" name="Text 12"/>
          <p:cNvSpPr/>
          <p:nvPr/>
        </p:nvSpPr>
        <p:spPr>
          <a:xfrm>
            <a:off x="1463040" y="3383280"/>
            <a:ext cx="9144000" cy="411480"/>
          </a:xfrm>
          <a:prstGeom prst="rect">
            <a:avLst/>
          </a:prstGeom>
          <a:noFill/>
          <a:ln/>
        </p:spPr>
        <p:txBody>
          <a:bodyPr wrap="square" lIns="0" tIns="0" rIns="0" bIns="0" rtlCol="0" anchor="ctr"/>
          <a:lstStyle/>
          <a:p>
            <a:pPr indent="0" marL="0">
              <a:buNone/>
            </a:pPr>
            <a:r>
              <a:rPr lang="en-US" sz="2000" b="1" dirty="0">
                <a:solidFill>
                  <a:srgbClr val="2A1B10"/>
                </a:solidFill>
                <a:latin typeface="Arial" pitchFamily="34" charset="0"/>
                <a:ea typeface="Arial" pitchFamily="34" charset="-122"/>
                <a:cs typeface="Arial" pitchFamily="34" charset="-120"/>
              </a:rPr>
              <a:t>Summer bundle</a:t>
            </a:r>
            <a:endParaRPr lang="en-US" sz="2000" dirty="0"/>
          </a:p>
        </p:txBody>
      </p:sp>
      <p:sp>
        <p:nvSpPr>
          <p:cNvPr id="15" name="Text 13"/>
          <p:cNvSpPr/>
          <p:nvPr/>
        </p:nvSpPr>
        <p:spPr>
          <a:xfrm>
            <a:off x="1463040" y="3840480"/>
            <a:ext cx="9144000" cy="411480"/>
          </a:xfrm>
          <a:prstGeom prst="rect">
            <a:avLst/>
          </a:prstGeom>
          <a:noFill/>
          <a:ln/>
        </p:spPr>
        <p:txBody>
          <a:bodyPr wrap="square" lIns="0" tIns="0" rIns="0" bIns="0" rtlCol="0" anchor="ctr"/>
          <a:lstStyle/>
          <a:p>
            <a:pPr indent="0" marL="0">
              <a:buNone/>
            </a:pPr>
            <a:r>
              <a:rPr lang="en-US" sz="1600" dirty="0">
                <a:solidFill>
                  <a:srgbClr val="4A3422"/>
                </a:solidFill>
                <a:latin typeface="Arial" pitchFamily="34" charset="0"/>
                <a:ea typeface="Arial" pitchFamily="34" charset="-122"/>
                <a:cs typeface="Arial" pitchFamily="34" charset="-120"/>
              </a:rPr>
              <a:t>Launch a summer bundle of Vinho Verde and Ginjinha.</a:t>
            </a:r>
            <a:endParaRPr lang="en-US" sz="1600" dirty="0"/>
          </a:p>
        </p:txBody>
      </p:sp>
      <p:sp>
        <p:nvSpPr>
          <p:cNvPr id="16" name="Shape 14"/>
          <p:cNvSpPr/>
          <p:nvPr/>
        </p:nvSpPr>
        <p:spPr>
          <a:xfrm>
            <a:off x="548640" y="4709160"/>
            <a:ext cx="640080" cy="640080"/>
          </a:xfrm>
          <a:prstGeom prst="ellipse">
            <a:avLst/>
          </a:prstGeom>
          <a:solidFill>
            <a:srgbClr val="B85528"/>
          </a:solidFill>
          <a:ln/>
        </p:spPr>
      </p:sp>
      <p:sp>
        <p:nvSpPr>
          <p:cNvPr id="17" name="Text 15"/>
          <p:cNvSpPr/>
          <p:nvPr/>
        </p:nvSpPr>
        <p:spPr>
          <a:xfrm>
            <a:off x="548640" y="4709160"/>
            <a:ext cx="640080" cy="640080"/>
          </a:xfrm>
          <a:prstGeom prst="rect">
            <a:avLst/>
          </a:prstGeom>
          <a:noFill/>
          <a:ln/>
        </p:spPr>
        <p:txBody>
          <a:bodyPr wrap="square" lIns="0" tIns="0" rIns="0" bIns="0" rtlCol="0" anchor="ctr"/>
          <a:lstStyle/>
          <a:p>
            <a:pPr algn="ctr" indent="0" marL="0">
              <a:buNone/>
            </a:pPr>
            <a:r>
              <a:rPr lang="en-US" sz="2000" b="1" dirty="0">
                <a:solidFill>
                  <a:srgbClr val="F3EAD8"/>
                </a:solidFill>
                <a:latin typeface="Arial" pitchFamily="34" charset="0"/>
                <a:ea typeface="Arial" pitchFamily="34" charset="-122"/>
                <a:cs typeface="Arial" pitchFamily="34" charset="-120"/>
              </a:rPr>
              <a:t>3</a:t>
            </a:r>
            <a:endParaRPr lang="en-US" sz="2000" dirty="0"/>
          </a:p>
        </p:txBody>
      </p:sp>
      <p:sp>
        <p:nvSpPr>
          <p:cNvPr id="18" name="Text 16"/>
          <p:cNvSpPr/>
          <p:nvPr/>
        </p:nvSpPr>
        <p:spPr>
          <a:xfrm>
            <a:off x="1463040" y="4617720"/>
            <a:ext cx="9144000" cy="411480"/>
          </a:xfrm>
          <a:prstGeom prst="rect">
            <a:avLst/>
          </a:prstGeom>
          <a:noFill/>
          <a:ln/>
        </p:spPr>
        <p:txBody>
          <a:bodyPr wrap="square" lIns="0" tIns="0" rIns="0" bIns="0" rtlCol="0" anchor="ctr"/>
          <a:lstStyle/>
          <a:p>
            <a:pPr indent="0" marL="0">
              <a:buNone/>
            </a:pPr>
            <a:r>
              <a:rPr lang="en-US" sz="2000" b="1" dirty="0">
                <a:solidFill>
                  <a:srgbClr val="2A1B10"/>
                </a:solidFill>
                <a:latin typeface="Arial" pitchFamily="34" charset="0"/>
                <a:ea typeface="Arial" pitchFamily="34" charset="-122"/>
                <a:cs typeface="Arial" pitchFamily="34" charset="-120"/>
              </a:rPr>
              <a:t>Reorder bowls</a:t>
            </a:r>
            <a:endParaRPr lang="en-US" sz="2000" dirty="0"/>
          </a:p>
        </p:txBody>
      </p:sp>
      <p:sp>
        <p:nvSpPr>
          <p:cNvPr id="19" name="Text 17"/>
          <p:cNvSpPr/>
          <p:nvPr/>
        </p:nvSpPr>
        <p:spPr>
          <a:xfrm>
            <a:off x="1463040" y="5074920"/>
            <a:ext cx="9144000" cy="411480"/>
          </a:xfrm>
          <a:prstGeom prst="rect">
            <a:avLst/>
          </a:prstGeom>
          <a:noFill/>
          <a:ln/>
        </p:spPr>
        <p:txBody>
          <a:bodyPr wrap="square" lIns="0" tIns="0" rIns="0" bIns="0" rtlCol="0" anchor="ctr"/>
          <a:lstStyle/>
          <a:p>
            <a:pPr indent="0" marL="0">
              <a:buNone/>
            </a:pPr>
            <a:r>
              <a:rPr lang="en-US" sz="1600" dirty="0">
                <a:solidFill>
                  <a:srgbClr val="4A3422"/>
                </a:solidFill>
                <a:latin typeface="Arial" pitchFamily="34" charset="0"/>
                <a:ea typeface="Arial" pitchFamily="34" charset="-122"/>
                <a:cs typeface="Arial" pitchFamily="34" charset="-120"/>
              </a:rPr>
              <a:t>Reorder Ceramic Bowls before August.</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2A1B10"/>
        </a:solidFill>
      </p:bgPr>
    </p:bg>
    <p:spTree>
      <p:nvGrpSpPr>
        <p:cNvPr id="1" name=""/>
        <p:cNvGrpSpPr/>
        <p:nvPr/>
      </p:nvGrpSpPr>
      <p:grpSpPr>
        <a:xfrm>
          <a:off x="0" y="0"/>
          <a:ext cx="0" cy="0"/>
          <a:chOff x="0" y="0"/>
          <a:chExt cx="0" cy="0"/>
        </a:xfrm>
      </p:grpSpPr>
      <p:sp>
        <p:nvSpPr>
          <p:cNvPr id="2" name="Text 0"/>
          <p:cNvSpPr/>
          <p:nvPr/>
        </p:nvSpPr>
        <p:spPr>
          <a:xfrm>
            <a:off x="548640" y="365760"/>
            <a:ext cx="6400800" cy="320040"/>
          </a:xfrm>
          <a:prstGeom prst="rect">
            <a:avLst/>
          </a:prstGeom>
          <a:noFill/>
          <a:ln/>
        </p:spPr>
        <p:txBody>
          <a:bodyPr wrap="square" lIns="0" tIns="0" rIns="0" bIns="0" rtlCol="0" anchor="ctr"/>
          <a:lstStyle/>
          <a:p>
            <a:pPr indent="0" marL="0">
              <a:buNone/>
            </a:pPr>
            <a:r>
              <a:rPr lang="en-US" sz="1000" b="1" spc="300" kern="0" dirty="0">
                <a:solidFill>
                  <a:srgbClr val="F3EAD8"/>
                </a:solidFill>
                <a:latin typeface="Arial" pitchFamily="34" charset="0"/>
                <a:ea typeface="Arial" pitchFamily="34" charset="-122"/>
                <a:cs typeface="Arial" pitchFamily="34" charset="-120"/>
              </a:rPr>
              <a:t>QUINTA DA RIBEIRA  ·  ONLINE SHOP</a:t>
            </a:r>
            <a:endParaRPr lang="en-US" sz="1000" dirty="0"/>
          </a:p>
        </p:txBody>
      </p:sp>
      <p:sp>
        <p:nvSpPr>
          <p:cNvPr id="3" name="Text 1"/>
          <p:cNvSpPr/>
          <p:nvPr/>
        </p:nvSpPr>
        <p:spPr>
          <a:xfrm>
            <a:off x="8899855" y="365760"/>
            <a:ext cx="2743200" cy="320040"/>
          </a:xfrm>
          <a:prstGeom prst="rect">
            <a:avLst/>
          </a:prstGeom>
          <a:noFill/>
          <a:ln/>
        </p:spPr>
        <p:txBody>
          <a:bodyPr wrap="square" lIns="0" tIns="0" rIns="0" bIns="0" rtlCol="0" anchor="ctr"/>
          <a:lstStyle/>
          <a:p>
            <a:pPr algn="r" indent="0" marL="0">
              <a:buNone/>
            </a:pPr>
            <a:r>
              <a:rPr lang="en-US" sz="1000" b="1" spc="300" kern="0" dirty="0">
                <a:solidFill>
                  <a:srgbClr val="F3EAD8"/>
                </a:solidFill>
                <a:latin typeface="Arial" pitchFamily="34" charset="0"/>
                <a:ea typeface="Arial" pitchFamily="34" charset="-122"/>
                <a:cs typeface="Arial" pitchFamily="34" charset="-120"/>
              </a:rPr>
              <a:t>Q2 2026</a:t>
            </a:r>
            <a:endParaRPr lang="en-US" sz="1000" dirty="0"/>
          </a:p>
        </p:txBody>
      </p:sp>
      <p:sp>
        <p:nvSpPr>
          <p:cNvPr id="4" name="Text 2"/>
          <p:cNvSpPr/>
          <p:nvPr/>
        </p:nvSpPr>
        <p:spPr>
          <a:xfrm>
            <a:off x="548640" y="6473952"/>
            <a:ext cx="5486400" cy="274320"/>
          </a:xfrm>
          <a:prstGeom prst="rect">
            <a:avLst/>
          </a:prstGeom>
          <a:noFill/>
          <a:ln/>
        </p:spPr>
        <p:txBody>
          <a:bodyPr wrap="square" lIns="0" tIns="0" rIns="0" bIns="0" rtlCol="0" anchor="ctr"/>
          <a:lstStyle/>
          <a:p>
            <a:pPr indent="0" marL="0">
              <a:buNone/>
            </a:pPr>
            <a:r>
              <a:rPr lang="en-US" sz="1000" b="1" spc="300" kern="0" dirty="0">
                <a:solidFill>
                  <a:srgbClr val="F3EAD8"/>
                </a:solidFill>
                <a:latin typeface="Arial" pitchFamily="34" charset="0"/>
                <a:ea typeface="Arial" pitchFamily="34" charset="-122"/>
                <a:cs typeface="Arial" pitchFamily="34" charset="-120"/>
              </a:rPr>
              <a:t>INTERNAL  ·  TWO-PERSON TEAM</a:t>
            </a:r>
            <a:endParaRPr lang="en-US" sz="1000" dirty="0"/>
          </a:p>
        </p:txBody>
      </p:sp>
      <p:sp>
        <p:nvSpPr>
          <p:cNvPr id="5" name="Text 3"/>
          <p:cNvSpPr/>
          <p:nvPr/>
        </p:nvSpPr>
        <p:spPr>
          <a:xfrm>
            <a:off x="8899855" y="6473952"/>
            <a:ext cx="2743200" cy="274320"/>
          </a:xfrm>
          <a:prstGeom prst="rect">
            <a:avLst/>
          </a:prstGeom>
          <a:noFill/>
          <a:ln/>
        </p:spPr>
        <p:txBody>
          <a:bodyPr wrap="square" lIns="0" tIns="0" rIns="0" bIns="0" rtlCol="0" anchor="ctr"/>
          <a:lstStyle/>
          <a:p>
            <a:pPr algn="r" indent="0" marL="0">
              <a:buNone/>
            </a:pPr>
            <a:r>
              <a:rPr lang="en-US" sz="1000" b="1" spc="300" kern="0" dirty="0">
                <a:solidFill>
                  <a:srgbClr val="F3EAD8"/>
                </a:solidFill>
                <a:latin typeface="Arial" pitchFamily="34" charset="0"/>
                <a:ea typeface="Arial" pitchFamily="34" charset="-122"/>
                <a:cs typeface="Arial" pitchFamily="34" charset="-120"/>
              </a:rPr>
              <a:t>08 / 08</a:t>
            </a:r>
            <a:endParaRPr lang="en-US" sz="1000" dirty="0"/>
          </a:p>
        </p:txBody>
      </p:sp>
      <p:sp>
        <p:nvSpPr>
          <p:cNvPr id="6" name="Text 4"/>
          <p:cNvSpPr/>
          <p:nvPr/>
        </p:nvSpPr>
        <p:spPr>
          <a:xfrm>
            <a:off x="548640" y="2194560"/>
            <a:ext cx="10972800" cy="914400"/>
          </a:xfrm>
          <a:prstGeom prst="rect">
            <a:avLst/>
          </a:prstGeom>
          <a:noFill/>
          <a:ln/>
        </p:spPr>
        <p:txBody>
          <a:bodyPr wrap="square" lIns="0" tIns="0" rIns="0" bIns="0" rtlCol="0" anchor="ctr"/>
          <a:lstStyle/>
          <a:p>
            <a:pPr indent="0" marL="0">
              <a:buNone/>
            </a:pPr>
            <a:r>
              <a:rPr lang="en-US" sz="4800" dirty="0">
                <a:solidFill>
                  <a:srgbClr val="F3EAD8"/>
                </a:solidFill>
                <a:latin typeface="Georgia" pitchFamily="34" charset="0"/>
                <a:ea typeface="Georgia" pitchFamily="34" charset="-122"/>
                <a:cs typeface="Georgia" pitchFamily="34" charset="-120"/>
              </a:rPr>
              <a:t>Thank you</a:t>
            </a:r>
            <a:endParaRPr lang="en-US" sz="4800" dirty="0"/>
          </a:p>
        </p:txBody>
      </p:sp>
      <p:sp>
        <p:nvSpPr>
          <p:cNvPr id="7" name="Text 5"/>
          <p:cNvSpPr/>
          <p:nvPr/>
        </p:nvSpPr>
        <p:spPr>
          <a:xfrm>
            <a:off x="548640" y="3291840"/>
            <a:ext cx="10972800" cy="457200"/>
          </a:xfrm>
          <a:prstGeom prst="rect">
            <a:avLst/>
          </a:prstGeom>
          <a:noFill/>
          <a:ln/>
        </p:spPr>
        <p:txBody>
          <a:bodyPr wrap="square" lIns="0" tIns="0" rIns="0" bIns="0" rtlCol="0" anchor="ctr"/>
          <a:lstStyle/>
          <a:p>
            <a:pPr indent="0" marL="0">
              <a:buNone/>
            </a:pPr>
            <a:r>
              <a:rPr lang="en-US" sz="2000" dirty="0">
                <a:solidFill>
                  <a:srgbClr val="C78A2C"/>
                </a:solidFill>
                <a:latin typeface="Arial" pitchFamily="34" charset="0"/>
                <a:ea typeface="Arial" pitchFamily="34" charset="-122"/>
                <a:cs typeface="Arial" pitchFamily="34" charset="-120"/>
              </a:rPr>
              <a:t>Questions or discussion points for the team?</a:t>
            </a:r>
            <a:endParaRPr lang="en-US" sz="2000" dirty="0"/>
          </a:p>
        </p:txBody>
      </p:sp>
      <p:sp>
        <p:nvSpPr>
          <p:cNvPr id="8" name="Text 6"/>
          <p:cNvSpPr/>
          <p:nvPr/>
        </p:nvSpPr>
        <p:spPr>
          <a:xfrm>
            <a:off x="548640" y="4754880"/>
            <a:ext cx="10972800" cy="365760"/>
          </a:xfrm>
          <a:prstGeom prst="rect">
            <a:avLst/>
          </a:prstGeom>
          <a:noFill/>
          <a:ln/>
        </p:spPr>
        <p:txBody>
          <a:bodyPr wrap="square" lIns="0" tIns="0" rIns="0" bIns="0" rtlCol="0" anchor="ctr"/>
          <a:lstStyle/>
          <a:p>
            <a:pPr indent="0" marL="0">
              <a:buNone/>
            </a:pPr>
            <a:r>
              <a:rPr lang="en-US" sz="1400" dirty="0">
                <a:solidFill>
                  <a:srgbClr val="F3EAD8"/>
                </a:solidFill>
                <a:latin typeface="Arial" pitchFamily="34" charset="0"/>
                <a:ea typeface="Arial" pitchFamily="34" charset="-122"/>
                <a:cs typeface="Arial" pitchFamily="34" charset="-120"/>
              </a:rPr>
              <a:t>Quinta da Ribeira  ·  Q2 2026  ·  Internal</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Quinta da Ribeira – Q2 2026 Results</dc:title>
  <dc:subject>PptxGenJS Presentation</dc:subject>
  <dc:creator>Quinta da Ribeira</dc:creator>
  <cp:lastModifiedBy>Quinta da Ribeira</cp:lastModifiedBy>
  <cp:revision>1</cp:revision>
  <dcterms:created xsi:type="dcterms:W3CDTF">2026-09-17T03:58:37Z</dcterms:created>
  <dcterms:modified xsi:type="dcterms:W3CDTF">2026-09-17T03:58:37Z</dcterms:modified>
</cp:coreProperties>
</file>