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(€)</c:v>
                </c:pt>
              </c:strCache>
            </c:strRef>
          </c:tx>
          <c:dPt>
            <c:idx val="0"/>
            <c:spPr>
              <a:solidFill>
                <a:srgbClr val="2E5E4E"/>
              </a:solidFill>
            </c:spPr>
          </c:dPt>
          <c:dPt>
            <c:idx val="1"/>
            <c:spPr>
              <a:solidFill>
                <a:srgbClr val="8FB5A3"/>
              </a:solidFill>
            </c:spPr>
          </c:dPt>
          <c:dPt>
            <c:idx val="2"/>
            <c:spPr>
              <a:solidFill>
                <a:srgbClr val="4F7A6A"/>
              </a:solidFill>
            </c:spPr>
          </c:dPt>
          <c:cat>
            <c:strRef>
              <c:f>Sheet1!$A$2:$A$4</c:f>
              <c:strCache>
                <c:ptCount val="3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1538.6</c:v>
                </c:pt>
                <c:pt idx="1">
                  <c:v>847.4</c:v>
                </c:pt>
                <c:pt idx="2">
                  <c:v>1009.5</c:v>
                </c:pt>
              </c:numCache>
            </c:numRef>
          </c:val>
        </c:ser>
        <c:dLbls>
          <c:numFmt formatCode="€#,##0" sourceLinked="0"/>
          <c:txPr>
            <a:bodyPr/>
            <a:lstStyle/>
            <a:p>
              <a:pPr>
                <a:defRPr sz="1200" b="1">
                  <a:solidFill>
                    <a:srgbClr val="2B2B2B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6B6B6B"/>
            </a:solidFill>
          </a:ln>
        </c:spPr>
        <c:txPr>
          <a:bodyPr/>
          <a:lstStyle/>
          <a:p>
            <a:pPr>
              <a:defRPr sz="1200">
                <a:solidFill>
                  <a:srgbClr val="2B2B2B"/>
                </a:solidFill>
                <a:latin typeface="Calibr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0DCD2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6B6B6B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Revenue (€)</c:v>
                </c:pt>
              </c:strCache>
            </c:strRef>
          </c:tx>
          <c:dPt>
            <c:idx val="0"/>
            <c:spPr>
              <a:solidFill>
                <a:srgbClr val="2E5E4E"/>
              </a:solidFill>
            </c:spPr>
          </c:dPt>
          <c:dPt>
            <c:idx val="1"/>
            <c:spPr>
              <a:solidFill>
                <a:srgbClr val="4F7A6A"/>
              </a:solidFill>
            </c:spPr>
          </c:dPt>
          <c:dPt>
            <c:idx val="2"/>
            <c:spPr>
              <a:solidFill>
                <a:srgbClr val="C89B3C"/>
              </a:solidFill>
            </c:spPr>
          </c:dPt>
          <c:cat>
            <c:strRef>
              <c:f>Sheet1!$A$2:$A$4</c:f>
              <c:strCache>
                <c:ptCount val="3"/>
                <c:pt idx="0">
                  <c:v>Home</c:v>
                </c:pt>
                <c:pt idx="1">
                  <c:v>Pantry</c:v>
                </c:pt>
                <c:pt idx="2">
                  <c:v>Drinks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1399.0</c:v>
                </c:pt>
                <c:pt idx="1">
                  <c:v>1109.7</c:v>
                </c:pt>
                <c:pt idx="2">
                  <c:v>886.8</c:v>
                </c:pt>
              </c:numCache>
            </c:numRef>
          </c:val>
        </c:ser>
        <c:dLbls>
          <c:numFmt formatCode="€#,##0.00" sourceLinked="0"/>
          <c:txPr>
            <a:bodyPr/>
            <a:lstStyle/>
            <a:p>
              <a:pPr>
                <a:defRPr sz="1200" b="1">
                  <a:solidFill>
                    <a:srgbClr val="2B2B2B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6B6B6B"/>
            </a:solidFill>
          </a:ln>
        </c:spPr>
        <c:txPr>
          <a:bodyPr/>
          <a:lstStyle/>
          <a:p>
            <a:pPr>
              <a:defRPr sz="1200">
                <a:solidFill>
                  <a:srgbClr val="2B2B2B"/>
                </a:solidFill>
                <a:latin typeface="Calibr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>
              <a:solidFill>
                <a:srgbClr val="E0DCD2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6B6B6B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Units</c:v>
                </c:pt>
              </c:strCache>
            </c:strRef>
          </c:tx>
          <c:dPt>
            <c:idx val="0"/>
            <c:spPr>
              <a:solidFill>
                <a:srgbClr val="2E5E4E"/>
              </a:solidFill>
            </c:spPr>
          </c:dPt>
          <c:dPt>
            <c:idx val="1"/>
            <c:spPr>
              <a:solidFill>
                <a:srgbClr val="C89B3C"/>
              </a:solidFill>
            </c:spPr>
          </c:dPt>
          <c:dPt>
            <c:idx val="2"/>
            <c:spPr>
              <a:solidFill>
                <a:srgbClr val="4F7A6A"/>
              </a:solidFill>
            </c:spPr>
          </c:dPt>
          <c:cat>
            <c:strRef>
              <c:f>Sheet1!$A$2:$A$4</c:f>
              <c:strCache>
                <c:ptCount val="3"/>
                <c:pt idx="0">
                  <c:v>Vinho Verde 750ml</c:v>
                </c:pt>
                <c:pt idx="1">
                  <c:v>Ceramic Bowl</c:v>
                </c:pt>
                <c:pt idx="2">
                  <c:v>Ginjinha 200ml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40</c:v>
                </c:pt>
                <c:pt idx="2">
                  <c:v>38</c:v>
                </c:pt>
              </c:numCache>
            </c:numRef>
          </c:val>
        </c:ser>
        <c:dLbls>
          <c:txPr>
            <a:bodyPr/>
            <a:lstStyle/>
            <a:p>
              <a:pPr>
                <a:defRPr sz="1200" b="1">
                  <a:solidFill>
                    <a:srgbClr val="2B2B2B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6B6B6B"/>
            </a:solidFill>
          </a:ln>
        </c:spPr>
        <c:txPr>
          <a:bodyPr/>
          <a:lstStyle/>
          <a:p>
            <a:pPr>
              <a:defRPr sz="1200">
                <a:solidFill>
                  <a:srgbClr val="2B2B2B"/>
                </a:solidFill>
                <a:latin typeface="Calibr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0.0"/>
        </c:scaling>
        <c:delete val="0"/>
        <c:axPos val="l"/>
        <c:majorGridlines>
          <c:spPr>
            <a:ln>
              <a:solidFill>
                <a:srgbClr val="E0DCD2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6B6B6B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Orders</c:v>
                </c:pt>
              </c:strCache>
            </c:strRef>
          </c:tx>
          <c:dPt>
            <c:idx val="0"/>
            <c:spPr>
              <a:solidFill>
                <a:srgbClr val="2E5E4E"/>
              </a:solidFill>
            </c:spPr>
          </c:dPt>
          <c:dPt>
            <c:idx val="1"/>
            <c:spPr>
              <a:solidFill>
                <a:srgbClr val="C89B3C"/>
              </a:solidFill>
            </c:spPr>
          </c:dPt>
          <c:dPt>
            <c:idx val="2"/>
            <c:spPr>
              <a:solidFill>
                <a:srgbClr val="4F7A6A"/>
              </a:solidFill>
            </c:spPr>
          </c:dPt>
          <c:dPt>
            <c:idx val="3"/>
            <c:spPr>
              <a:solidFill>
                <a:srgbClr val="8FB5A3"/>
              </a:solidFill>
            </c:spPr>
          </c:dPt>
          <c:dPt>
            <c:idx val="4"/>
            <c:spPr>
              <a:solidFill>
                <a:srgbClr val="8FB5A3"/>
              </a:solidFill>
            </c:spPr>
          </c:dPt>
          <c:cat>
            <c:strRef>
              <c:f>Sheet1!$A$2:$A$6</c:f>
              <c:strCache>
                <c:ptCount val="5"/>
                <c:pt idx="0">
                  <c:v>Braga</c:v>
                </c:pt>
                <c:pt idx="1">
                  <c:v>Lisboa</c:v>
                </c:pt>
                <c:pt idx="2">
                  <c:v>Coimbra</c:v>
                </c:pt>
                <c:pt idx="3">
                  <c:v>Algarve</c:v>
                </c:pt>
                <c:pt idx="4">
                  <c:v>Porto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29</c:v>
                </c:pt>
                <c:pt idx="2">
                  <c:v>24</c:v>
                </c:pt>
                <c:pt idx="3">
                  <c:v>21</c:v>
                </c:pt>
                <c:pt idx="4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200" b="1">
                  <a:solidFill>
                    <a:srgbClr val="2B2B2B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spPr>
          <a:ln>
            <a:solidFill>
              <a:srgbClr val="6B6B6B"/>
            </a:solidFill>
          </a:ln>
        </c:spPr>
        <c:txPr>
          <a:bodyPr/>
          <a:lstStyle/>
          <a:p>
            <a:pPr>
              <a:defRPr sz="1200">
                <a:solidFill>
                  <a:srgbClr val="2B2B2B"/>
                </a:solidFill>
                <a:latin typeface="Calibr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35.0"/>
        </c:scaling>
        <c:delete val="0"/>
        <c:axPos val="b"/>
        <c:majorGridlines>
          <c:spPr>
            <a:ln>
              <a:solidFill>
                <a:srgbClr val="E0DCD2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6B6B6B"/>
                </a:solidFill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Welcome. Quick 10-minute review of Q2 2026 for the two of us. Three numbers to hold onto: 120 orders across April–June, €3,395.50 in revenue, and all figures today come straight from the memo — nothing added.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Revenue by month: April €1,538.60, May €847.40, June €1,009.50 — total €3,395.50 for the quarter. April was our strongest month; May was the low point, and June recovered somewhat but stayed below April. Average order value across the quarter was €28.30.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Revenue by category: Home leads at €1,399.00, followed by Pantry at €1,109.70 and Drinks at €886.80. Together with the monthly view, this confirms Home is our anchor category — useful context for the Q3 actions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Top products by units: Vinho Verde 750ml leads with 42 units, Ceramic Bowl is close behind at 40, and Ginjinha 200ml at 38. Note how tight the race is — and that two of these three products come back in our Q3 action list.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Orders by region: Braga is first with 31 orders, Lisboa 29, Coimbra 24, Algarve 21, Porto 13. But by revenue the order flips — Lisboa is first at €947.90 and Braga second at €790.50. So Braga brings volume, Lisboa brings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data problems surfaced when we reviewed the order export: four duplicate orders, and five orders whose total didn't match quantity times price. Good news — both are fixed, so the numbers in this deck are clean.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actions for Q3. First, agree one date format for the order export — this prevents the mess we just had to clean up. Second, build a summer bundle combining Vinho Verde and Ginjinha, our two top sellers. Third, reorder Ceramic Bowls before August so we don't run dry on the number-two product.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That's the quarter: 120 orders, €3,395.50 in revenue, two data problems found and fixed, and three concrete actions for Q3 — one date format, the Vinho Verde + Ginjinha summer bundle, and reordering Ceramic Bowls before August. Thanks — let's discuss any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5E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4480560"/>
            <a:ext cx="12191695" cy="38100"/>
          </a:xfrm>
          <a:prstGeom prst="rect">
            <a:avLst/>
          </a:prstGeom>
          <a:solidFill>
            <a:srgbClr val="C8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4630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800" b="1">
                <a:solidFill>
                  <a:srgbClr val="C89B3C"/>
                </a:solidFill>
                <a:latin typeface="Calibri"/>
              </a:rPr>
              <a:t>QUINTA DA RIBEIRA · ONLINE SHOP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5400" b="1">
                <a:solidFill>
                  <a:srgbClr val="FFFFFF"/>
                </a:solidFill>
                <a:latin typeface="Calibri"/>
              </a:rPr>
              <a:t>Q2 2026 Results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38328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>
                <a:solidFill>
                  <a:srgbClr val="8FB5A3"/>
                </a:solidFill>
                <a:latin typeface="Calibri"/>
              </a:rPr>
              <a:t>April–June 2026 · 120 orders · €3,395.50 revenue · team of two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6692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8FB5A3"/>
                </a:solidFill>
                <a:latin typeface="Calibri"/>
              </a:rPr>
              <a:t>Internal review — two-person team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28575"/>
          </a:xfrm>
          <a:prstGeom prst="rect">
            <a:avLst/>
          </a:prstGeom>
          <a:solidFill>
            <a:srgbClr val="C8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89B3C"/>
                </a:solidFill>
                <a:latin typeface="Calibri"/>
              </a:rPr>
              <a:t>REVENUE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9601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2E5E4E"/>
                </a:solidFill>
                <a:latin typeface="Calibri"/>
              </a:rPr>
              <a:t>Revenue by Month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415" y="164592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1300" b="1">
                <a:solidFill>
                  <a:srgbClr val="6B6B6B"/>
                </a:solidFill>
                <a:latin typeface="Calibri"/>
              </a:rPr>
              <a:t>02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40080" y="1737360"/>
          <a:ext cx="7498079" cy="4480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8503920" y="1737360"/>
            <a:ext cx="3108960" cy="448056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78240" y="2011680"/>
            <a:ext cx="2651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89B3C"/>
                </a:solidFill>
                <a:latin typeface="Calibri"/>
              </a:rPr>
              <a:t>QUARTER TOTAL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0" y="2377440"/>
            <a:ext cx="26517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2E5E4E"/>
                </a:solidFill>
                <a:latin typeface="Calibri"/>
              </a:rPr>
              <a:t>€3,395.50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0" y="3291840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6B6B6B"/>
                </a:solidFill>
                <a:latin typeface="Calibri"/>
              </a:rPr>
              <a:t>Average order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0" y="3611880"/>
            <a:ext cx="26517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2B2B2B"/>
                </a:solidFill>
                <a:latin typeface="Calibri"/>
              </a:rPr>
              <a:t>€28.30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4480560"/>
            <a:ext cx="2651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B6B6B"/>
                </a:solidFill>
                <a:latin typeface="Calibri"/>
              </a:rPr>
              <a:t>April was the strongest month of the quarter.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28575"/>
          </a:xfrm>
          <a:prstGeom prst="rect">
            <a:avLst/>
          </a:prstGeom>
          <a:solidFill>
            <a:srgbClr val="C8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89B3C"/>
                </a:solidFill>
                <a:latin typeface="Calibri"/>
              </a:rPr>
              <a:t>REVENUE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9601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2E5E4E"/>
                </a:solidFill>
                <a:latin typeface="Calibri"/>
              </a:rPr>
              <a:t>Revenue by Category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415" y="164592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1300" b="1">
                <a:solidFill>
                  <a:srgbClr val="6B6B6B"/>
                </a:solidFill>
                <a:latin typeface="Calibri"/>
              </a:rPr>
              <a:t>03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40080" y="1737360"/>
          <a:ext cx="7498079" cy="4480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8503920" y="1737360"/>
            <a:ext cx="3108960" cy="448056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78240" y="2011680"/>
            <a:ext cx="2651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89B3C"/>
                </a:solidFill>
                <a:latin typeface="Calibri"/>
              </a:rPr>
              <a:t>LEADING CATEGORY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0" y="2377440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2E5E4E"/>
                </a:solidFill>
                <a:latin typeface="Calibri"/>
              </a:rPr>
              <a:t>Home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0" y="2926080"/>
            <a:ext cx="26517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2B2B2B"/>
                </a:solidFill>
                <a:latin typeface="Calibri"/>
              </a:rPr>
              <a:t>€1,399.00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0" y="3749039"/>
            <a:ext cx="26517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6B6B6B"/>
                </a:solidFill>
                <a:latin typeface="Calibri"/>
              </a:rPr>
              <a:t>Also sold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78240" y="4069080"/>
            <a:ext cx="26517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2B2B2B"/>
                </a:solidFill>
                <a:latin typeface="Calibri"/>
              </a:rPr>
              <a:t>Pantry €1,109.70
Drinks €886.80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78240" y="5120640"/>
            <a:ext cx="26517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B6B6B"/>
                </a:solidFill>
                <a:latin typeface="Calibri"/>
              </a:rPr>
              <a:t>All three categories contributed €800+.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28575"/>
          </a:xfrm>
          <a:prstGeom prst="rect">
            <a:avLst/>
          </a:prstGeom>
          <a:solidFill>
            <a:srgbClr val="C8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89B3C"/>
                </a:solidFill>
                <a:latin typeface="Calibri"/>
              </a:rPr>
              <a:t>PRODUCTS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9601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2E5E4E"/>
                </a:solidFill>
                <a:latin typeface="Calibri"/>
              </a:rPr>
              <a:t>Top Products by Units Sold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415" y="164592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1300" b="1">
                <a:solidFill>
                  <a:srgbClr val="6B6B6B"/>
                </a:solidFill>
                <a:latin typeface="Calibri"/>
              </a:rPr>
              <a:t>04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40080" y="1737360"/>
          <a:ext cx="7498079" cy="4480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8503920" y="1737360"/>
            <a:ext cx="3108960" cy="448056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78240" y="2011680"/>
            <a:ext cx="2651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89B3C"/>
                </a:solidFill>
                <a:latin typeface="Calibri"/>
              </a:rPr>
              <a:t>#1 PRODUCT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0" y="2377440"/>
            <a:ext cx="26517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2E5E4E"/>
                </a:solidFill>
                <a:latin typeface="Calibri"/>
              </a:rPr>
              <a:t>Vinho Verde
750ml — 42 units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0" y="3566160"/>
            <a:ext cx="265176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B6B6B"/>
                </a:solidFill>
                <a:latin typeface="Calibri"/>
              </a:rPr>
              <a:t>The podium is tight: 42, 40 and 38 units. Both Vinho Verde and Ginjinha reappear in our Q3 plans.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28575"/>
          </a:xfrm>
          <a:prstGeom prst="rect">
            <a:avLst/>
          </a:prstGeom>
          <a:solidFill>
            <a:srgbClr val="C8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89B3C"/>
                </a:solidFill>
                <a:latin typeface="Calibri"/>
              </a:rPr>
              <a:t>REGIONS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9601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2E5E4E"/>
                </a:solidFill>
                <a:latin typeface="Calibri"/>
              </a:rPr>
              <a:t>Orders by Region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415" y="164592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1300" b="1">
                <a:solidFill>
                  <a:srgbClr val="6B6B6B"/>
                </a:solidFill>
                <a:latin typeface="Calibri"/>
              </a:rPr>
              <a:t>05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40080" y="1737360"/>
          <a:ext cx="7498079" cy="4480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8503920" y="1737360"/>
            <a:ext cx="3108960" cy="448056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778240" y="2011680"/>
            <a:ext cx="2651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89B3C"/>
                </a:solidFill>
                <a:latin typeface="Calibri"/>
              </a:rPr>
              <a:t>REVENUE LEADERS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0" y="2423160"/>
            <a:ext cx="2651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2E5E4E"/>
                </a:solidFill>
                <a:latin typeface="Calibri"/>
              </a:rPr>
              <a:t>Lisboa
€947.90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0" y="3566160"/>
            <a:ext cx="2651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4F7A6A"/>
                </a:solidFill>
                <a:latin typeface="Calibri"/>
              </a:rPr>
              <a:t>Braga
€790.50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78240" y="5029200"/>
            <a:ext cx="26517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6B6B6B"/>
                </a:solidFill>
                <a:latin typeface="Calibri"/>
              </a:rPr>
              <a:t>Braga leads in orders; Lisboa leads in revenue.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28575"/>
          </a:xfrm>
          <a:prstGeom prst="rect">
            <a:avLst/>
          </a:prstGeom>
          <a:solidFill>
            <a:srgbClr val="C8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89B3C"/>
                </a:solidFill>
                <a:latin typeface="Calibri"/>
              </a:rPr>
              <a:t>DATA QUALITY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9601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2E5E4E"/>
                </a:solidFill>
                <a:latin typeface="Calibri"/>
              </a:rPr>
              <a:t>Two Problems Found in the Order Export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415" y="164592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1300" b="1">
                <a:solidFill>
                  <a:srgbClr val="6B6B6B"/>
                </a:solidFill>
                <a:latin typeface="Calibri"/>
              </a:rPr>
              <a:t>06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828800"/>
            <a:ext cx="5212080" cy="310896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828800"/>
            <a:ext cx="128016" cy="3108960"/>
          </a:xfrm>
          <a:prstGeom prst="rect">
            <a:avLst/>
          </a:prstGeom>
          <a:solidFill>
            <a:srgbClr val="C8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2103120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89B3C"/>
                </a:solidFill>
                <a:latin typeface="Calibri"/>
              </a:rPr>
              <a:t>PROBLEM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2514600"/>
            <a:ext cx="44805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600" b="1">
                <a:solidFill>
                  <a:srgbClr val="2E5E4E"/>
                </a:solidFill>
                <a:latin typeface="Calibri"/>
              </a:rPr>
              <a:t>4 duplicate orders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3474720"/>
            <a:ext cx="44805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6B6B6B"/>
                </a:solidFill>
                <a:latin typeface="Calibri"/>
              </a:rPr>
              <a:t>The same orders appeared more than once in the export.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9360" y="1828800"/>
            <a:ext cx="5212080" cy="310896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309360" y="1828800"/>
            <a:ext cx="128016" cy="3108960"/>
          </a:xfrm>
          <a:prstGeom prst="rect">
            <a:avLst/>
          </a:prstGeom>
          <a:solidFill>
            <a:srgbClr val="C8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75120" y="2103120"/>
            <a:ext cx="44805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89B3C"/>
                </a:solidFill>
                <a:latin typeface="Calibri"/>
              </a:rPr>
              <a:t>PROBLEM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75120" y="2514600"/>
            <a:ext cx="44805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>
                <a:solidFill>
                  <a:srgbClr val="2E5E4E"/>
                </a:solidFill>
                <a:latin typeface="Calibri"/>
              </a:rPr>
              <a:t>5 orders with
mismatched totals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675120" y="3749039"/>
            <a:ext cx="44805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6B6B6B"/>
                </a:solidFill>
                <a:latin typeface="Calibri"/>
              </a:rPr>
              <a:t>Their recorded total did not equal quantity × price.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5303520"/>
            <a:ext cx="10881360" cy="868680"/>
          </a:xfrm>
          <a:prstGeom prst="rect">
            <a:avLst/>
          </a:prstGeom>
          <a:solidFill>
            <a:srgbClr val="2E5E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05840" y="5440680"/>
            <a:ext cx="102412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FFFFFF"/>
                </a:solidFill>
                <a:latin typeface="Calibri"/>
              </a:rPr>
              <a:t>✓  Both problems have been fixed.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23444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1234440"/>
            <a:ext cx="12191695" cy="28575"/>
          </a:xfrm>
          <a:prstGeom prst="rect">
            <a:avLst/>
          </a:prstGeom>
          <a:solidFill>
            <a:srgbClr val="C8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64592"/>
            <a:ext cx="82296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89B3C"/>
                </a:solidFill>
                <a:latin typeface="Calibri"/>
              </a:rPr>
              <a:t>LOOKING AHEAD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7200"/>
            <a:ext cx="96012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2E5E4E"/>
                </a:solidFill>
                <a:latin typeface="Calibri"/>
              </a:rPr>
              <a:t>Three Actions for Q3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094415" y="164592"/>
            <a:ext cx="640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00000"/>
              </a:lnSpc>
            </a:pPr>
            <a:r>
              <a:rPr sz="1300" b="1">
                <a:solidFill>
                  <a:srgbClr val="6B6B6B"/>
                </a:solidFill>
                <a:latin typeface="Calibri"/>
              </a:rPr>
              <a:t>07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783080"/>
            <a:ext cx="10881360" cy="13716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14400" y="2075688"/>
            <a:ext cx="777240" cy="777240"/>
          </a:xfrm>
          <a:prstGeom prst="rect">
            <a:avLst/>
          </a:prstGeom>
          <a:solidFill>
            <a:srgbClr val="2E5E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8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65960" y="1947672"/>
            <a:ext cx="9235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2E5E4E"/>
                </a:solidFill>
                <a:latin typeface="Calibri"/>
              </a:rPr>
              <a:t>One date format in the export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5960" y="2496312"/>
            <a:ext cx="9235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6B6B6B"/>
                </a:solidFill>
                <a:latin typeface="Calibri"/>
              </a:rPr>
              <a:t>Standardise dates in the order export so Q3 data is clean from day one.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3355848"/>
            <a:ext cx="10881360" cy="13716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14400" y="3648456"/>
            <a:ext cx="777240" cy="777240"/>
          </a:xfrm>
          <a:prstGeom prst="rect">
            <a:avLst/>
          </a:prstGeom>
          <a:solidFill>
            <a:srgbClr val="2E5E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8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3520440"/>
            <a:ext cx="9235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2E5E4E"/>
                </a:solidFill>
                <a:latin typeface="Calibri"/>
              </a:rPr>
              <a:t>Summer bundle: Vinho Verde + Ginjinha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65960" y="4069080"/>
            <a:ext cx="9235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6B6B6B"/>
                </a:solidFill>
                <a:latin typeface="Calibri"/>
              </a:rPr>
              <a:t>Pair our two best-selling drinks into a seasonal bundle.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0080" y="4928616"/>
            <a:ext cx="10881360" cy="1371600"/>
          </a:xfrm>
          <a:prstGeom prst="rect">
            <a:avLst/>
          </a:prstGeom>
          <a:solidFill>
            <a:srgbClr val="F7F3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14400" y="5221224"/>
            <a:ext cx="777240" cy="777240"/>
          </a:xfrm>
          <a:prstGeom prst="rect">
            <a:avLst/>
          </a:prstGeom>
          <a:solidFill>
            <a:srgbClr val="2E5E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28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65960" y="5093207"/>
            <a:ext cx="92354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200" b="1">
                <a:solidFill>
                  <a:srgbClr val="2E5E4E"/>
                </a:solidFill>
                <a:latin typeface="Calibri"/>
              </a:rPr>
              <a:t>Reorder Ceramic Bowls before August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5960" y="5641848"/>
            <a:ext cx="92354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0">
                <a:solidFill>
                  <a:srgbClr val="6B6B6B"/>
                </a:solidFill>
                <a:latin typeface="Calibri"/>
              </a:rPr>
              <a:t>Our #2 product by units needs stock in place ahead of August.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5E4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4480560"/>
            <a:ext cx="12191695" cy="38100"/>
          </a:xfrm>
          <a:prstGeom prst="rect">
            <a:avLst/>
          </a:prstGeom>
          <a:solidFill>
            <a:srgbClr val="C89B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>
                <a:solidFill>
                  <a:srgbClr val="C89B3C"/>
                </a:solidFill>
                <a:latin typeface="Calibri"/>
              </a:rPr>
              <a:t>Q2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37744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3600" b="1">
                <a:solidFill>
                  <a:srgbClr val="FFFFFF"/>
                </a:solidFill>
                <a:latin typeface="Calibri"/>
              </a:rPr>
              <a:t>120 orders · €3,395.50 revenue ·
clean data · three clear moves for Q3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66928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8FB5A3"/>
                </a:solidFill>
                <a:latin typeface="Calibri"/>
              </a:rPr>
              <a:t>Quinta da Ribeira online shop — Q2 2026 review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